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11309350" cx="20104100"/>
  <p:notesSz cx="20104100" cy="11309350"/>
  <p:embeddedFontLst>
    <p:embeddedFont>
      <p:font typeface="Gill Sans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1" roundtripDataSignature="AMtx7mhxBDrx2OhEEnXKbgaQ9JHXGsrv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ill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Gill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971563" y="3390337"/>
            <a:ext cx="5829934" cy="2310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40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971563" y="6227743"/>
            <a:ext cx="6564630" cy="1491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>
                <a:solidFill>
                  <a:srgbClr val="53585E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5"/>
          <p:cNvSpPr txBox="1"/>
          <p:nvPr>
            <p:ph idx="11" type="ftr"/>
          </p:nvPr>
        </p:nvSpPr>
        <p:spPr>
          <a:xfrm>
            <a:off x="542256" y="10447571"/>
            <a:ext cx="2296417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19395862" y="10447571"/>
            <a:ext cx="3843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08556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6"/>
          <p:cNvSpPr txBox="1"/>
          <p:nvPr>
            <p:ph type="title"/>
          </p:nvPr>
        </p:nvSpPr>
        <p:spPr>
          <a:xfrm>
            <a:off x="2112889" y="3892940"/>
            <a:ext cx="6463665" cy="3418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40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" type="body"/>
          </p:nvPr>
        </p:nvSpPr>
        <p:spPr>
          <a:xfrm>
            <a:off x="9913699" y="2971298"/>
            <a:ext cx="8566150" cy="314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>
                <a:solidFill>
                  <a:srgbClr val="53585E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542256" y="10447571"/>
            <a:ext cx="2296417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2" type="sldNum"/>
          </p:nvPr>
        </p:nvSpPr>
        <p:spPr>
          <a:xfrm>
            <a:off x="19395862" y="10447571"/>
            <a:ext cx="3843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/>
          <p:nvPr/>
        </p:nvSpPr>
        <p:spPr>
          <a:xfrm>
            <a:off x="0" y="0"/>
            <a:ext cx="20104100" cy="11308715"/>
          </a:xfrm>
          <a:custGeom>
            <a:rect b="b" l="l" r="r" t="t"/>
            <a:pathLst>
              <a:path extrusionOk="0" h="11308715" w="20104100">
                <a:moveTo>
                  <a:pt x="20104099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08556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7"/>
          <p:cNvSpPr txBox="1"/>
          <p:nvPr>
            <p:ph type="title"/>
          </p:nvPr>
        </p:nvSpPr>
        <p:spPr>
          <a:xfrm>
            <a:off x="2112889" y="3892940"/>
            <a:ext cx="6463665" cy="3418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40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542256" y="10447571"/>
            <a:ext cx="2296417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2" type="sldNum"/>
          </p:nvPr>
        </p:nvSpPr>
        <p:spPr>
          <a:xfrm>
            <a:off x="19395862" y="10447571"/>
            <a:ext cx="3843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/>
          <p:nvPr/>
        </p:nvSpPr>
        <p:spPr>
          <a:xfrm>
            <a:off x="0" y="0"/>
            <a:ext cx="7392670" cy="11308715"/>
          </a:xfrm>
          <a:custGeom>
            <a:rect b="b" l="l" r="r" t="t"/>
            <a:pathLst>
              <a:path extrusionOk="0" h="11308715" w="7392670">
                <a:moveTo>
                  <a:pt x="7392445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7392445" y="0"/>
                </a:lnTo>
                <a:lnTo>
                  <a:pt x="7392445" y="11308556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Google Shape;32;p28"/>
          <p:cNvSpPr txBox="1"/>
          <p:nvPr>
            <p:ph type="title"/>
          </p:nvPr>
        </p:nvSpPr>
        <p:spPr>
          <a:xfrm>
            <a:off x="2112889" y="3892940"/>
            <a:ext cx="6463665" cy="3418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i="0" sz="7400">
                <a:solidFill>
                  <a:srgbClr val="29A8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3" name="Google Shape;33;p28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4" name="Google Shape;34;p28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5" name="Google Shape;35;p28"/>
          <p:cNvSpPr txBox="1"/>
          <p:nvPr>
            <p:ph idx="11" type="ftr"/>
          </p:nvPr>
        </p:nvSpPr>
        <p:spPr>
          <a:xfrm>
            <a:off x="542256" y="10447571"/>
            <a:ext cx="2296417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 i="0" sz="23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6" name="Google Shape;36;p28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Gill Sans"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7" name="Google Shape;37;p28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99782"/>
              </a:lnSpc>
              <a:spcBef>
                <a:spcPts val="0"/>
              </a:spcBef>
              <a:buNone/>
              <a:defRPr i="0"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38100">
              <a:lnSpc>
                <a:spcPct val="99782"/>
              </a:lnSpc>
              <a:spcBef>
                <a:spcPts val="0"/>
              </a:spcBef>
              <a:buNone/>
              <a:defRPr i="0"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38100">
              <a:lnSpc>
                <a:spcPct val="99782"/>
              </a:lnSpc>
              <a:spcBef>
                <a:spcPts val="0"/>
              </a:spcBef>
              <a:buNone/>
              <a:defRPr i="0"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38100">
              <a:lnSpc>
                <a:spcPct val="99782"/>
              </a:lnSpc>
              <a:spcBef>
                <a:spcPts val="0"/>
              </a:spcBef>
              <a:buNone/>
              <a:defRPr i="0"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38100">
              <a:lnSpc>
                <a:spcPct val="99782"/>
              </a:lnSpc>
              <a:spcBef>
                <a:spcPts val="0"/>
              </a:spcBef>
              <a:buNone/>
              <a:defRPr i="0"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38100">
              <a:lnSpc>
                <a:spcPct val="99782"/>
              </a:lnSpc>
              <a:spcBef>
                <a:spcPts val="0"/>
              </a:spcBef>
              <a:buNone/>
              <a:defRPr i="0"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38100">
              <a:lnSpc>
                <a:spcPct val="99782"/>
              </a:lnSpc>
              <a:spcBef>
                <a:spcPts val="0"/>
              </a:spcBef>
              <a:buNone/>
              <a:defRPr i="0"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38100">
              <a:lnSpc>
                <a:spcPct val="99782"/>
              </a:lnSpc>
              <a:spcBef>
                <a:spcPts val="0"/>
              </a:spcBef>
              <a:buNone/>
              <a:defRPr i="0"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38100">
              <a:lnSpc>
                <a:spcPct val="99782"/>
              </a:lnSpc>
              <a:spcBef>
                <a:spcPts val="0"/>
              </a:spcBef>
              <a:buNone/>
              <a:defRPr i="0"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/>
          <p:nvPr>
            <p:ph idx="11" type="ftr"/>
          </p:nvPr>
        </p:nvSpPr>
        <p:spPr>
          <a:xfrm>
            <a:off x="542256" y="10447571"/>
            <a:ext cx="2296417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2" type="sldNum"/>
          </p:nvPr>
        </p:nvSpPr>
        <p:spPr>
          <a:xfrm>
            <a:off x="19395862" y="10447571"/>
            <a:ext cx="3843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2112889" y="3892940"/>
            <a:ext cx="6463665" cy="3418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7400" u="none" cap="none" strike="noStrike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9913699" y="2971298"/>
            <a:ext cx="8566150" cy="314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53585E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1" type="ftr"/>
          </p:nvPr>
        </p:nvSpPr>
        <p:spPr>
          <a:xfrm>
            <a:off x="542256" y="10447571"/>
            <a:ext cx="2296417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19395862" y="10447571"/>
            <a:ext cx="384175" cy="313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38100">
              <a:lnSpc>
                <a:spcPct val="99782"/>
              </a:lnSpc>
              <a:spcBef>
                <a:spcPts val="0"/>
              </a:spcBef>
              <a:buNone/>
              <a:defRPr b="0" i="0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3774400" y="4116650"/>
            <a:ext cx="12615000" cy="17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45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 sz="1145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6929497" y="6280031"/>
            <a:ext cx="63048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5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Or how NOT to be fooled!</a:t>
            </a:r>
            <a:endParaRPr sz="435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8" name="Google Shape;4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8800" y="10073000"/>
            <a:ext cx="2426521" cy="6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/>
          <p:nvPr>
            <p:ph type="title"/>
          </p:nvPr>
        </p:nvSpPr>
        <p:spPr>
          <a:xfrm>
            <a:off x="10322078" y="3904475"/>
            <a:ext cx="22965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Problems:</a:t>
            </a:r>
            <a:endParaRPr sz="3300"/>
          </a:p>
        </p:txBody>
      </p:sp>
      <p:sp>
        <p:nvSpPr>
          <p:cNvPr id="131" name="Google Shape;131;p10"/>
          <p:cNvSpPr txBox="1"/>
          <p:nvPr/>
        </p:nvSpPr>
        <p:spPr>
          <a:xfrm>
            <a:off x="10322063" y="4878072"/>
            <a:ext cx="5628000" cy="26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This is a false, either/or choice.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rtl="0" algn="l">
              <a:lnSpc>
                <a:spcPct val="1174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The choices are vague.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5080" rtl="0" algn="l">
              <a:lnSpc>
                <a:spcPct val="114848"/>
              </a:lnSpc>
              <a:spcBef>
                <a:spcPts val="185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What is meant by “increase” and “further behind?”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10"/>
          <p:cNvSpPr txBox="1"/>
          <p:nvPr/>
        </p:nvSpPr>
        <p:spPr>
          <a:xfrm>
            <a:off x="1222864" y="3747421"/>
            <a:ext cx="4693200" cy="3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Would you rather increase mandated testing of students or would you rather students fall further behind?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3" name="Google Shape;1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5173" y="1672890"/>
            <a:ext cx="2816668" cy="15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0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Google Shape;135;p10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9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/>
          <p:nvPr>
            <p:ph type="title"/>
          </p:nvPr>
        </p:nvSpPr>
        <p:spPr>
          <a:xfrm>
            <a:off x="8604853" y="3013375"/>
            <a:ext cx="22965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Problems:</a:t>
            </a:r>
            <a:endParaRPr sz="3300"/>
          </a:p>
        </p:txBody>
      </p:sp>
      <p:sp>
        <p:nvSpPr>
          <p:cNvPr id="141" name="Google Shape;141;p11"/>
          <p:cNvSpPr txBox="1"/>
          <p:nvPr/>
        </p:nvSpPr>
        <p:spPr>
          <a:xfrm>
            <a:off x="8604838" y="3986974"/>
            <a:ext cx="9754800" cy="3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“Aggressive”,“favorite”, &amp; “distraught” are loaded words.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No specific information or details is given.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Are the students in kindergarten or high school?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317500" rtl="0" algn="l">
              <a:lnSpc>
                <a:spcPct val="1915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Did the other student attend practices and work hard? Is it a competitive league or a school team?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11"/>
          <p:cNvSpPr txBox="1"/>
          <p:nvPr/>
        </p:nvSpPr>
        <p:spPr>
          <a:xfrm>
            <a:off x="1222864" y="2489841"/>
            <a:ext cx="4899660" cy="5051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Should aggressive coaches be allowed to give more playing time to their favorite player and leave other distraught students sitting on the bench?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3" name="Google Shape;14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51371" y="1978997"/>
            <a:ext cx="2816668" cy="15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1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Google Shape;145;p11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10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/>
          <p:nvPr>
            <p:ph idx="1" type="subTitle"/>
          </p:nvPr>
        </p:nvSpPr>
        <p:spPr>
          <a:xfrm>
            <a:off x="971563" y="6227743"/>
            <a:ext cx="6564600" cy="17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5080" rtl="0" algn="l">
              <a:lnSpc>
                <a:spcPct val="11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Believing or accepting only the information that supports the desired conclusion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12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12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11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Google Shape;153;p12"/>
          <p:cNvSpPr txBox="1"/>
          <p:nvPr>
            <p:ph type="ctrTitle"/>
          </p:nvPr>
        </p:nvSpPr>
        <p:spPr>
          <a:xfrm>
            <a:off x="971575" y="3390325"/>
            <a:ext cx="6043200" cy="25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0" lvl="0" marL="12700" marR="5080" rtl="0" algn="l">
              <a:lnSpc>
                <a:spcPct val="1198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/>
              <a:t>Confirmation bias</a:t>
            </a:r>
            <a:endParaRPr sz="7500"/>
          </a:p>
        </p:txBody>
      </p:sp>
      <p:pic>
        <p:nvPicPr>
          <p:cNvPr id="154" name="Google Shape;15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5857" y="3695799"/>
            <a:ext cx="4973726" cy="39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/>
          <p:nvPr>
            <p:ph type="title"/>
          </p:nvPr>
        </p:nvSpPr>
        <p:spPr>
          <a:xfrm>
            <a:off x="5118033" y="3788231"/>
            <a:ext cx="9253800" cy="15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5080" rtl="0" algn="l">
              <a:lnSpc>
                <a:spcPct val="1165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>
                <a:solidFill>
                  <a:srgbClr val="FFFFFF"/>
                </a:solidFill>
              </a:rPr>
              <a:t>Myra and Lily accused each other of cheating on the exam</a:t>
            </a:r>
            <a:endParaRPr sz="4950"/>
          </a:p>
        </p:txBody>
      </p:sp>
      <p:sp>
        <p:nvSpPr>
          <p:cNvPr id="160" name="Google Shape;160;p13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1" name="Google Shape;161;p13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12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2" name="Google Shape;162;p13"/>
          <p:cNvSpPr txBox="1"/>
          <p:nvPr/>
        </p:nvSpPr>
        <p:spPr>
          <a:xfrm>
            <a:off x="5118025" y="5997375"/>
            <a:ext cx="10086600" cy="15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5080" rtl="0" algn="l">
              <a:lnSpc>
                <a:spcPct val="11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Lily is your friend, and you believe she would never cheat.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Myra has to be the guilty one!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</a:rPr>
              <a:t>Thinking Critically</a:t>
            </a:r>
            <a:endParaRPr>
              <a:solidFill>
                <a:srgbClr val="29A8E1"/>
              </a:solidFill>
            </a:endParaRPr>
          </a:p>
        </p:txBody>
      </p:sp>
      <p:sp>
        <p:nvSpPr>
          <p:cNvPr id="168" name="Google Shape;168;p14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</a:rPr>
              <a:t>13</a:t>
            </a:r>
            <a:endParaRPr>
              <a:solidFill>
                <a:srgbClr val="29A8E1"/>
              </a:solidFill>
            </a:endParaRPr>
          </a:p>
        </p:txBody>
      </p:sp>
      <p:sp>
        <p:nvSpPr>
          <p:cNvPr id="169" name="Google Shape;169;p14"/>
          <p:cNvSpPr txBox="1"/>
          <p:nvPr/>
        </p:nvSpPr>
        <p:spPr>
          <a:xfrm>
            <a:off x="2112901" y="3892950"/>
            <a:ext cx="4967100" cy="3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What evidence is available?</a:t>
            </a:r>
            <a:endParaRPr sz="7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0" name="Google Shape;170;p14"/>
          <p:cNvSpPr txBox="1"/>
          <p:nvPr>
            <p:ph type="title"/>
          </p:nvPr>
        </p:nvSpPr>
        <p:spPr>
          <a:xfrm>
            <a:off x="9463451" y="2740938"/>
            <a:ext cx="49671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300">
                <a:solidFill>
                  <a:srgbClr val="53585E"/>
                </a:solidFill>
              </a:rPr>
              <a:t>Myra struggled on past tests.</a:t>
            </a:r>
            <a:endParaRPr sz="3300"/>
          </a:p>
        </p:txBody>
      </p:sp>
      <p:sp>
        <p:nvSpPr>
          <p:cNvPr id="171" name="Google Shape;171;p14"/>
          <p:cNvSpPr txBox="1"/>
          <p:nvPr/>
        </p:nvSpPr>
        <p:spPr>
          <a:xfrm>
            <a:off x="9463451" y="3788026"/>
            <a:ext cx="7985100" cy="45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Myra scored better on this test.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29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255904" rtl="0" algn="l">
              <a:lnSpc>
                <a:spcPct val="104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Lily has a small piece of paper with notes but explained it was for studying on the bus.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30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Myra was seen studying before school.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t/>
            </a:r>
            <a:endParaRPr sz="295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5080" rtl="0" algn="l">
              <a:lnSpc>
                <a:spcPct val="104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Lily will be grounded and miss Saturday’s party if she does poorly on the test.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/>
          <p:nvPr>
            <p:ph type="title"/>
          </p:nvPr>
        </p:nvSpPr>
        <p:spPr>
          <a:xfrm>
            <a:off x="2112889" y="3892940"/>
            <a:ext cx="6463800" cy="3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905" marR="5080" rtl="0" algn="l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are using confirmation bias if you</a:t>
            </a:r>
            <a:endParaRPr/>
          </a:p>
        </p:txBody>
      </p:sp>
      <p:sp>
        <p:nvSpPr>
          <p:cNvPr id="177" name="Google Shape;177;p15"/>
          <p:cNvSpPr txBox="1"/>
          <p:nvPr/>
        </p:nvSpPr>
        <p:spPr>
          <a:xfrm>
            <a:off x="10458175" y="3547400"/>
            <a:ext cx="6843600" cy="16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2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Only accept the information that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-256539" lvl="0" marL="26860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E"/>
              </a:buClr>
              <a:buSzPts val="3300"/>
              <a:buFont typeface="Gill Sans"/>
              <a:buChar char="-"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supports Lily’s innocence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-256539" lvl="0" marL="268605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rgbClr val="53585E"/>
              </a:buClr>
              <a:buSzPts val="3300"/>
              <a:buFont typeface="Gill Sans"/>
              <a:buChar char="-"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points to Myra’s guilt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8" name="Google Shape;178;p15"/>
          <p:cNvSpPr txBox="1"/>
          <p:nvPr/>
        </p:nvSpPr>
        <p:spPr>
          <a:xfrm>
            <a:off x="10458173" y="6165125"/>
            <a:ext cx="62832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Ignore the information that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-256540" lvl="0" marL="386715" rtl="0" algn="l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rgbClr val="53585E"/>
              </a:buClr>
              <a:buSzPts val="3300"/>
              <a:buFont typeface="Gill Sans"/>
              <a:buChar char="-"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supports Myra’s innocence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-256540" lvl="0" marL="386715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3585E"/>
              </a:buClr>
              <a:buSzPts val="3300"/>
              <a:buFont typeface="Gill Sans"/>
              <a:buChar char="-"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points to Lily’s guilt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9" name="Google Shape;17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93872" y="8177761"/>
            <a:ext cx="2816668" cy="15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5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1" name="Google Shape;181;p15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14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 txBox="1"/>
          <p:nvPr/>
        </p:nvSpPr>
        <p:spPr>
          <a:xfrm>
            <a:off x="7390216" y="2982387"/>
            <a:ext cx="10247100" cy="6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97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Lack of a Control Group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656590" rtl="0" algn="l">
              <a:lnSpc>
                <a:spcPct val="116585"/>
              </a:lnSpc>
              <a:spcBef>
                <a:spcPts val="2855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Inferring any change shows the actions taken worked even if there was no control group.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5080" rtl="0" algn="l">
              <a:lnSpc>
                <a:spcPct val="1165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Control group: a group that does not experience the change.This demonstrates the improvement was due to the action rather than other factors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7" name="Google Shape;187;p16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" name="Google Shape;188;p16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15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9" name="Google Shape;18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0775" y="4571997"/>
            <a:ext cx="4369650" cy="36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 txBox="1"/>
          <p:nvPr>
            <p:ph type="title"/>
          </p:nvPr>
        </p:nvSpPr>
        <p:spPr>
          <a:xfrm>
            <a:off x="2112900" y="3892950"/>
            <a:ext cx="6782100" cy="3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Mr. Gonzalez tries something new</a:t>
            </a:r>
            <a:endParaRPr/>
          </a:p>
        </p:txBody>
      </p:sp>
      <p:sp>
        <p:nvSpPr>
          <p:cNvPr id="195" name="Google Shape;195;p17"/>
          <p:cNvSpPr txBox="1"/>
          <p:nvPr/>
        </p:nvSpPr>
        <p:spPr>
          <a:xfrm>
            <a:off x="9913699" y="4060269"/>
            <a:ext cx="7866900" cy="24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5080" rtl="0" algn="l">
              <a:lnSpc>
                <a:spcPct val="12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History teacher, Mr. Gonzalez, read about the brain benefits of playing music at the start of class. During the unit,Westward Expansion, Mr. Gonzalez played classical music each hour.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6" name="Google Shape;196;p17"/>
          <p:cNvSpPr txBox="1"/>
          <p:nvPr/>
        </p:nvSpPr>
        <p:spPr>
          <a:xfrm>
            <a:off x="9913699" y="6677990"/>
            <a:ext cx="75546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5080" rtl="0" algn="l">
              <a:lnSpc>
                <a:spcPct val="12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The students scored 5% higher on the West test.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" name="Google Shape;197;p17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8" name="Google Shape;198;p17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16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9" name="Google Shape;19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13700" y="1340270"/>
            <a:ext cx="3909091" cy="219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 txBox="1"/>
          <p:nvPr>
            <p:ph type="title"/>
          </p:nvPr>
        </p:nvSpPr>
        <p:spPr>
          <a:xfrm>
            <a:off x="2112901" y="2908675"/>
            <a:ext cx="6673500" cy="3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Mr. Gonzalez did not have a Control Group</a:t>
            </a:r>
            <a:endParaRPr/>
          </a:p>
        </p:txBody>
      </p:sp>
      <p:sp>
        <p:nvSpPr>
          <p:cNvPr id="205" name="Google Shape;205;p18"/>
          <p:cNvSpPr txBox="1"/>
          <p:nvPr>
            <p:ph idx="1" type="body"/>
          </p:nvPr>
        </p:nvSpPr>
        <p:spPr>
          <a:xfrm>
            <a:off x="9913700" y="2971300"/>
            <a:ext cx="8943000" cy="3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942339" rtl="0" algn="l">
              <a:lnSpc>
                <a:spcPct val="12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Other factors could have contributed to the better grades.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indent="-209550" lvl="0" marL="2159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53585E"/>
              </a:buClr>
              <a:buSzPts val="3300"/>
              <a:buFont typeface="Gill Sans"/>
              <a:buChar char="-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The unit or test may have been easier.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indent="-256539" lvl="0" marL="268605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53585E"/>
              </a:buClr>
              <a:buSzPts val="3300"/>
              <a:buFont typeface="Gill Sans"/>
              <a:buChar char="-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Student may have studied more.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indent="-256540" lvl="0" marL="269240" marR="5080" rtl="0" algn="l">
              <a:lnSpc>
                <a:spcPct val="104099"/>
              </a:lnSpc>
              <a:spcBef>
                <a:spcPts val="0"/>
              </a:spcBef>
              <a:spcAft>
                <a:spcPts val="0"/>
              </a:spcAft>
              <a:buClr>
                <a:srgbClr val="53585E"/>
              </a:buClr>
              <a:buSzPts val="3300"/>
              <a:buFont typeface="Gill Sans"/>
              <a:buChar char="-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Mr. Gonzalez may have unconsciously taught better because he thought grades would improve.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6" name="Google Shape;206;p18"/>
          <p:cNvSpPr txBox="1"/>
          <p:nvPr/>
        </p:nvSpPr>
        <p:spPr>
          <a:xfrm>
            <a:off x="9913699" y="6997683"/>
            <a:ext cx="7687200" cy="17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5080" rtl="0" algn="l">
              <a:lnSpc>
                <a:spcPct val="12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Using music in only some of his classes and comparing the scores would have provided a control group and more valid results..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7" name="Google Shape;20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4685" y="6997675"/>
            <a:ext cx="2816668" cy="15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8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9" name="Google Shape;209;p18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17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/>
          <p:nvPr/>
        </p:nvSpPr>
        <p:spPr>
          <a:xfrm>
            <a:off x="971563" y="6081150"/>
            <a:ext cx="65805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5080" rtl="0" algn="l">
              <a:lnSpc>
                <a:spcPct val="11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Inferring conclusions made about a small group or sample will apply to all.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5" name="Google Shape;215;p19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6" name="Google Shape;216;p19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18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7" name="Google Shape;217;p19"/>
          <p:cNvSpPr txBox="1"/>
          <p:nvPr/>
        </p:nvSpPr>
        <p:spPr>
          <a:xfrm>
            <a:off x="971575" y="4144250"/>
            <a:ext cx="93156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Overgeneralization</a:t>
            </a:r>
            <a:endParaRPr sz="75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8" name="Google Shape;2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6650" y="3826576"/>
            <a:ext cx="4994624" cy="365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>
            <p:ph type="title"/>
          </p:nvPr>
        </p:nvSpPr>
        <p:spPr>
          <a:xfrm>
            <a:off x="636494" y="950365"/>
            <a:ext cx="44310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100">
                <a:solidFill>
                  <a:srgbClr val="FFFFFF"/>
                </a:solidFill>
              </a:rPr>
              <a:t>You’ll need to know:</a:t>
            </a:r>
            <a:endParaRPr sz="4100"/>
          </a:p>
        </p:txBody>
      </p:sp>
      <p:sp>
        <p:nvSpPr>
          <p:cNvPr id="54" name="Google Shape;54;p2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Google Shape;55;p2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1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6468778" y="4113248"/>
            <a:ext cx="7110600" cy="27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49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Inference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5080" rtl="0" algn="l">
              <a:lnSpc>
                <a:spcPct val="116585"/>
              </a:lnSpc>
              <a:spcBef>
                <a:spcPts val="2915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Looking at available evidence and using logic to draw a conclusion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/>
          <p:nvPr>
            <p:ph type="title"/>
          </p:nvPr>
        </p:nvSpPr>
        <p:spPr>
          <a:xfrm>
            <a:off x="5118033" y="3065740"/>
            <a:ext cx="10005600" cy="15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5080" rtl="0" algn="l">
              <a:lnSpc>
                <a:spcPct val="1165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>
                <a:solidFill>
                  <a:srgbClr val="FFFFFF"/>
                </a:solidFill>
              </a:rPr>
              <a:t>Principal Woolwine orders lunch for 500 students</a:t>
            </a:r>
            <a:endParaRPr sz="4950"/>
          </a:p>
        </p:txBody>
      </p:sp>
      <p:sp>
        <p:nvSpPr>
          <p:cNvPr id="224" name="Google Shape;224;p20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5" name="Google Shape;225;p20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19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6" name="Google Shape;226;p20"/>
          <p:cNvSpPr txBox="1"/>
          <p:nvPr/>
        </p:nvSpPr>
        <p:spPr>
          <a:xfrm>
            <a:off x="5118033" y="5274892"/>
            <a:ext cx="9536400" cy="3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11430" rtl="0" algn="just">
              <a:lnSpc>
                <a:spcPct val="11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Principal Woolwine decides the menu in the lunchroom needs updating. He sees three boys in the hall and asks their opinion.The students suggest breakfast burritos.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5080" rtl="0" algn="just">
              <a:lnSpc>
                <a:spcPct val="11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The next week, breakfast burritos are the main item on the menu.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/>
          <p:nvPr/>
        </p:nvSpPr>
        <p:spPr>
          <a:xfrm>
            <a:off x="2112900" y="3379875"/>
            <a:ext cx="7288200" cy="22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5080" rtl="0" algn="l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Mr. Woolwine overgeneralized</a:t>
            </a:r>
            <a:endParaRPr sz="7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2" name="Google Shape;232;p21"/>
          <p:cNvSpPr txBox="1"/>
          <p:nvPr>
            <p:ph type="title"/>
          </p:nvPr>
        </p:nvSpPr>
        <p:spPr>
          <a:xfrm>
            <a:off x="9913700" y="3233075"/>
            <a:ext cx="96660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5080" rtl="0" algn="l">
              <a:lnSpc>
                <a:spcPct val="12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300">
                <a:solidFill>
                  <a:srgbClr val="53585E"/>
                </a:solidFill>
              </a:rPr>
              <a:t>Using three students in the hall is not a strong sampling.</a:t>
            </a:r>
            <a:endParaRPr sz="3300"/>
          </a:p>
        </p:txBody>
      </p:sp>
      <p:sp>
        <p:nvSpPr>
          <p:cNvPr id="233" name="Google Shape;233;p21"/>
          <p:cNvSpPr txBox="1"/>
          <p:nvPr/>
        </p:nvSpPr>
        <p:spPr>
          <a:xfrm>
            <a:off x="9913699" y="4280158"/>
            <a:ext cx="86310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0955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E"/>
              </a:buClr>
              <a:buSzPts val="3300"/>
              <a:buFont typeface="Gill Sans"/>
              <a:buChar char="-"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The sampling is too small.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-203834" lvl="0" marL="216534" marR="5080" rtl="0" algn="l">
              <a:lnSpc>
                <a:spcPct val="104099"/>
              </a:lnSpc>
              <a:spcBef>
                <a:spcPts val="0"/>
              </a:spcBef>
              <a:spcAft>
                <a:spcPts val="0"/>
              </a:spcAft>
              <a:buClr>
                <a:srgbClr val="53585E"/>
              </a:buClr>
              <a:buSzPts val="3300"/>
              <a:buFont typeface="Gill Sans"/>
              <a:buChar char="-"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The three were probably friends and have similar tastes.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4" name="Google Shape;234;p21"/>
          <p:cNvSpPr txBox="1"/>
          <p:nvPr/>
        </p:nvSpPr>
        <p:spPr>
          <a:xfrm>
            <a:off x="9913699" y="6374335"/>
            <a:ext cx="8516100" cy="17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5080" rtl="0" algn="l">
              <a:lnSpc>
                <a:spcPct val="12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A survey of all students or a survey that takes a sample reflecting the makeup of the student body is necessary.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35" name="Google Shape;23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0460" y="6334885"/>
            <a:ext cx="2816668" cy="15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1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</a:rPr>
              <a:t>Thinking Critically</a:t>
            </a:r>
            <a:endParaRPr>
              <a:solidFill>
                <a:srgbClr val="29A8E1"/>
              </a:solidFill>
            </a:endParaRPr>
          </a:p>
        </p:txBody>
      </p:sp>
      <p:sp>
        <p:nvSpPr>
          <p:cNvPr id="237" name="Google Shape;237;p21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</a:rPr>
              <a:t>20</a:t>
            </a:r>
            <a:endParaRPr>
              <a:solidFill>
                <a:srgbClr val="29A8E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/>
          <p:nvPr>
            <p:ph type="title"/>
          </p:nvPr>
        </p:nvSpPr>
        <p:spPr>
          <a:xfrm>
            <a:off x="1516049" y="2103885"/>
            <a:ext cx="106533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14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50">
                <a:solidFill>
                  <a:srgbClr val="FFFFFF"/>
                </a:solidFill>
              </a:rPr>
              <a:t>So can you spot the problem and not be fooled?</a:t>
            </a:r>
            <a:endParaRPr sz="11450"/>
          </a:p>
        </p:txBody>
      </p:sp>
      <p:sp>
        <p:nvSpPr>
          <p:cNvPr id="243" name="Google Shape;243;p22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4" name="Google Shape;244;p22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21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5" name="Google Shape;245;p22"/>
          <p:cNvSpPr txBox="1"/>
          <p:nvPr/>
        </p:nvSpPr>
        <p:spPr>
          <a:xfrm>
            <a:off x="13732700" y="3808925"/>
            <a:ext cx="4837500" cy="36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2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Random chance </a:t>
            </a:r>
            <a:endParaRPr sz="33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5080" rtl="0" algn="l">
              <a:lnSpc>
                <a:spcPct val="12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Correlation is not causation Experimenter bias Confirmation bias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796290" rtl="0" algn="l">
              <a:lnSpc>
                <a:spcPct val="12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Lack of a control group Overgeneralization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8787" y="5330125"/>
            <a:ext cx="2426521" cy="64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/>
          <p:nvPr>
            <p:ph type="title"/>
          </p:nvPr>
        </p:nvSpPr>
        <p:spPr>
          <a:xfrm>
            <a:off x="5526400" y="2972225"/>
            <a:ext cx="9208200" cy="53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8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50">
                <a:solidFill>
                  <a:srgbClr val="FFFFFF"/>
                </a:solidFill>
              </a:rPr>
              <a:t>But when can inference</a:t>
            </a:r>
            <a:endParaRPr sz="11450"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50">
                <a:solidFill>
                  <a:srgbClr val="FFFFFF"/>
                </a:solidFill>
              </a:rPr>
              <a:t>go wrong?</a:t>
            </a:r>
            <a:endParaRPr sz="11450"/>
          </a:p>
        </p:txBody>
      </p:sp>
      <p:sp>
        <p:nvSpPr>
          <p:cNvPr id="62" name="Google Shape;62;p3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Google Shape;63;p3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/>
        </p:nvSpPr>
        <p:spPr>
          <a:xfrm>
            <a:off x="1851117" y="6018325"/>
            <a:ext cx="6135900" cy="23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5080" rtl="0" algn="l">
              <a:lnSpc>
                <a:spcPct val="11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Inferring events/data that happen at the same time or rate, (correlation) means one caused the other (causation.)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Google Shape;69;p4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Google Shape;70;p4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</a:rPr>
              <a:t>3</a:t>
            </a:r>
            <a:endParaRPr>
              <a:solidFill>
                <a:srgbClr val="29A8E1"/>
              </a:solidFill>
            </a:endParaRPr>
          </a:p>
        </p:txBody>
      </p:sp>
      <p:sp>
        <p:nvSpPr>
          <p:cNvPr id="71" name="Google Shape;71;p4"/>
          <p:cNvSpPr txBox="1"/>
          <p:nvPr>
            <p:ph type="title"/>
          </p:nvPr>
        </p:nvSpPr>
        <p:spPr>
          <a:xfrm>
            <a:off x="1851126" y="3180925"/>
            <a:ext cx="7586100" cy="25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9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/>
              <a:t>Correlation</a:t>
            </a:r>
            <a:endParaRPr sz="7500"/>
          </a:p>
          <a:p>
            <a:pPr indent="0" lvl="0" marL="12700" rtl="0" algn="l">
              <a:lnSpc>
                <a:spcPct val="119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/>
              <a:t>is not causation</a:t>
            </a:r>
            <a:endParaRPr sz="7500"/>
          </a:p>
        </p:txBody>
      </p:sp>
      <p:pic>
        <p:nvPicPr>
          <p:cNvPr id="72" name="Google Shape;7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85875" y="3383908"/>
            <a:ext cx="4240700" cy="454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/>
          <p:nvPr/>
        </p:nvSpPr>
        <p:spPr>
          <a:xfrm>
            <a:off x="10062520" y="7434328"/>
            <a:ext cx="31750" cy="3874770"/>
          </a:xfrm>
          <a:custGeom>
            <a:rect b="b" l="l" r="r" t="t"/>
            <a:pathLst>
              <a:path extrusionOk="0" h="3874770" w="31750">
                <a:moveTo>
                  <a:pt x="0" y="3874227"/>
                </a:moveTo>
                <a:lnTo>
                  <a:pt x="31412" y="3874227"/>
                </a:lnTo>
                <a:lnTo>
                  <a:pt x="31412" y="0"/>
                </a:lnTo>
                <a:lnTo>
                  <a:pt x="0" y="0"/>
                </a:lnTo>
                <a:lnTo>
                  <a:pt x="0" y="3874227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10062521" y="0"/>
            <a:ext cx="31750" cy="3874770"/>
          </a:xfrm>
          <a:custGeom>
            <a:rect b="b" l="l" r="r" t="t"/>
            <a:pathLst>
              <a:path extrusionOk="0" h="3874770" w="31750">
                <a:moveTo>
                  <a:pt x="0" y="3874227"/>
                </a:moveTo>
                <a:lnTo>
                  <a:pt x="31412" y="3874227"/>
                </a:lnTo>
                <a:lnTo>
                  <a:pt x="31412" y="0"/>
                </a:lnTo>
                <a:lnTo>
                  <a:pt x="0" y="0"/>
                </a:lnTo>
                <a:lnTo>
                  <a:pt x="0" y="3874227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"/>
          <p:cNvSpPr txBox="1"/>
          <p:nvPr/>
        </p:nvSpPr>
        <p:spPr>
          <a:xfrm>
            <a:off x="2940104" y="3474100"/>
            <a:ext cx="1597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Fact!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Google Shape;80;p5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Google Shape;81;p5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Google Shape;82;p5"/>
          <p:cNvSpPr txBox="1"/>
          <p:nvPr/>
        </p:nvSpPr>
        <p:spPr>
          <a:xfrm>
            <a:off x="2940089" y="4698943"/>
            <a:ext cx="4502700" cy="28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7625">
            <a:spAutoFit/>
          </a:bodyPr>
          <a:lstStyle/>
          <a:p>
            <a:pPr indent="0" lvl="0" marL="12700" marR="5080" rtl="0" algn="l">
              <a:lnSpc>
                <a:spcPct val="1165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Ice cream sales and drowning deaths rise and fall at a similar rate.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Google Shape;83;p5"/>
          <p:cNvSpPr txBox="1"/>
          <p:nvPr>
            <p:ph type="title"/>
          </p:nvPr>
        </p:nvSpPr>
        <p:spPr>
          <a:xfrm>
            <a:off x="12992153" y="3474100"/>
            <a:ext cx="335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Conclusion</a:t>
            </a:r>
            <a:endParaRPr sz="4100"/>
          </a:p>
        </p:txBody>
      </p:sp>
      <p:sp>
        <p:nvSpPr>
          <p:cNvPr id="84" name="Google Shape;84;p5"/>
          <p:cNvSpPr txBox="1"/>
          <p:nvPr/>
        </p:nvSpPr>
        <p:spPr>
          <a:xfrm>
            <a:off x="12992139" y="4698943"/>
            <a:ext cx="36393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975">
            <a:spAutoFit/>
          </a:bodyPr>
          <a:lstStyle/>
          <a:p>
            <a:pPr indent="0" lvl="0" marL="12700" marR="5080" rtl="0" algn="l">
              <a:lnSpc>
                <a:spcPct val="1165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Ice cream causes drowning!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4025" y="3874629"/>
            <a:ext cx="2136050" cy="3560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/>
          <p:nvPr>
            <p:ph type="title"/>
          </p:nvPr>
        </p:nvSpPr>
        <p:spPr>
          <a:xfrm>
            <a:off x="1432275" y="2741150"/>
            <a:ext cx="6569100" cy="22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50">
            <a:spAutoFit/>
          </a:bodyPr>
          <a:lstStyle/>
          <a:p>
            <a:pPr indent="0" lvl="0" marL="12700" marR="5080" rtl="0" algn="l">
              <a:lnSpc>
                <a:spcPct val="10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Nope, it an example</a:t>
            </a:r>
            <a:endParaRPr/>
          </a:p>
        </p:txBody>
      </p:sp>
      <p:sp>
        <p:nvSpPr>
          <p:cNvPr id="91" name="Google Shape;91;p6"/>
          <p:cNvSpPr txBox="1"/>
          <p:nvPr/>
        </p:nvSpPr>
        <p:spPr>
          <a:xfrm>
            <a:off x="1432282" y="5023796"/>
            <a:ext cx="6569075" cy="3439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50">
            <a:spAutoFit/>
          </a:bodyPr>
          <a:lstStyle/>
          <a:p>
            <a:pPr indent="0" lvl="0" marL="12700" marR="5080" rtl="0" algn="l">
              <a:lnSpc>
                <a:spcPct val="10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that correlation is not causation!</a:t>
            </a:r>
            <a:endParaRPr sz="7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11222559" y="4688523"/>
            <a:ext cx="6325200" cy="1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5080" rtl="0" algn="l">
              <a:lnSpc>
                <a:spcPct val="11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Ice cream sales increase in the warm summer months.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11222559" y="6133505"/>
            <a:ext cx="6803400" cy="27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805815" rtl="0" algn="l">
              <a:lnSpc>
                <a:spcPct val="11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More people go to the pool or the beach in the summer months.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2700" marR="5080" rtl="0" algn="l">
              <a:lnSpc>
                <a:spcPct val="11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Causation! The cause of the correlation is warmer weather.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4" name="Google Shape;9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5608" y="2387361"/>
            <a:ext cx="2816668" cy="152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35259" y="1968526"/>
            <a:ext cx="2355949" cy="235594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6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6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5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>
            <p:ph idx="1" type="subTitle"/>
          </p:nvPr>
        </p:nvSpPr>
        <p:spPr>
          <a:xfrm>
            <a:off x="971563" y="6227743"/>
            <a:ext cx="6564600" cy="17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5080" rtl="0" algn="l">
              <a:lnSpc>
                <a:spcPct val="11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Inferring information is valid when the questions used to gather it were bias or leading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7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7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6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7"/>
          <p:cNvSpPr txBox="1"/>
          <p:nvPr>
            <p:ph type="ctrTitle"/>
          </p:nvPr>
        </p:nvSpPr>
        <p:spPr>
          <a:xfrm>
            <a:off x="971576" y="3390325"/>
            <a:ext cx="6404700" cy="25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0" lvl="0" marL="12700" marR="5080" rtl="0" algn="l">
              <a:lnSpc>
                <a:spcPct val="1198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/>
              <a:t>Experimenter bias</a:t>
            </a:r>
            <a:endParaRPr sz="7500"/>
          </a:p>
        </p:txBody>
      </p:sp>
      <p:pic>
        <p:nvPicPr>
          <p:cNvPr id="106" name="Google Shape;10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2600" y="4103736"/>
            <a:ext cx="3800950" cy="375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0368" y="5926521"/>
            <a:ext cx="2167458" cy="2167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0367" y="2554896"/>
            <a:ext cx="2167481" cy="216748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/>
          <p:nvPr/>
        </p:nvSpPr>
        <p:spPr>
          <a:xfrm>
            <a:off x="0" y="0"/>
            <a:ext cx="7392670" cy="11308715"/>
          </a:xfrm>
          <a:custGeom>
            <a:rect b="b" l="l" r="r" t="t"/>
            <a:pathLst>
              <a:path extrusionOk="0" h="11308715" w="7392670">
                <a:moveTo>
                  <a:pt x="7392445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7392445" y="0"/>
                </a:lnTo>
                <a:lnTo>
                  <a:pt x="7392445" y="11308556"/>
                </a:lnTo>
                <a:close/>
              </a:path>
            </a:pathLst>
          </a:custGeom>
          <a:solidFill>
            <a:srgbClr val="29A8E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4" name="Google Shape;114;p8"/>
          <p:cNvSpPr txBox="1"/>
          <p:nvPr>
            <p:ph type="title"/>
          </p:nvPr>
        </p:nvSpPr>
        <p:spPr>
          <a:xfrm>
            <a:off x="11861283" y="2405869"/>
            <a:ext cx="6805200" cy="17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5080" rtl="0" algn="l">
              <a:lnSpc>
                <a:spcPct val="11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300">
                <a:solidFill>
                  <a:srgbClr val="53585E"/>
                </a:solidFill>
              </a:rPr>
              <a:t>Would you rather increase mandated testing of students or would you rather students fall further behind?</a:t>
            </a:r>
            <a:endParaRPr sz="3300"/>
          </a:p>
        </p:txBody>
      </p:sp>
      <p:sp>
        <p:nvSpPr>
          <p:cNvPr id="115" name="Google Shape;115;p8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8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A8E1"/>
                </a:solidFill>
                <a:latin typeface="Gill Sans"/>
                <a:ea typeface="Gill Sans"/>
                <a:cs typeface="Gill Sans"/>
                <a:sym typeface="Gill Sans"/>
              </a:rPr>
              <a:t>7</a:t>
            </a:r>
            <a:endParaRPr>
              <a:solidFill>
                <a:srgbClr val="29A8E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8"/>
          <p:cNvSpPr txBox="1"/>
          <p:nvPr/>
        </p:nvSpPr>
        <p:spPr>
          <a:xfrm>
            <a:off x="11861283" y="5777495"/>
            <a:ext cx="6450300" cy="28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5080" rtl="0" algn="l">
              <a:lnSpc>
                <a:spcPct val="11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3585E"/>
                </a:solidFill>
                <a:latin typeface="Gill Sans"/>
                <a:ea typeface="Gill Sans"/>
                <a:cs typeface="Gill Sans"/>
                <a:sym typeface="Gill Sans"/>
              </a:rPr>
              <a:t>Should aggressive coaches be allowed to give more playing time to their favorite player and leave other distraught students sitting on the bench?</a:t>
            </a:r>
            <a:endParaRPr sz="33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8"/>
          <p:cNvSpPr txBox="1"/>
          <p:nvPr/>
        </p:nvSpPr>
        <p:spPr>
          <a:xfrm>
            <a:off x="1222864" y="4039532"/>
            <a:ext cx="4872355" cy="3166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How do the following questions push an individual to answer in a way the experimenter wants?</a:t>
            </a:r>
            <a:endParaRPr sz="41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/>
          <p:nvPr>
            <p:ph type="title"/>
          </p:nvPr>
        </p:nvSpPr>
        <p:spPr>
          <a:xfrm>
            <a:off x="5589225" y="2985125"/>
            <a:ext cx="9525000" cy="53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1425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50">
                <a:solidFill>
                  <a:srgbClr val="FFFFFF"/>
                </a:solidFill>
              </a:rPr>
              <a:t>Which words or phrases show bias?</a:t>
            </a:r>
            <a:endParaRPr sz="11450"/>
          </a:p>
        </p:txBody>
      </p:sp>
      <p:sp>
        <p:nvSpPr>
          <p:cNvPr id="124" name="Google Shape;124;p9"/>
          <p:cNvSpPr txBox="1"/>
          <p:nvPr>
            <p:ph idx="11" type="ftr"/>
          </p:nvPr>
        </p:nvSpPr>
        <p:spPr>
          <a:xfrm>
            <a:off x="542256" y="10447571"/>
            <a:ext cx="2296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6679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Thinking Critically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Google Shape;125;p9"/>
          <p:cNvSpPr txBox="1"/>
          <p:nvPr>
            <p:ph idx="12" type="sldNum"/>
          </p:nvPr>
        </p:nvSpPr>
        <p:spPr>
          <a:xfrm>
            <a:off x="19395862" y="10447571"/>
            <a:ext cx="3843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38100" rtl="0" algn="l">
              <a:lnSpc>
                <a:spcPct val="9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8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2022-11-17T20:52:30Z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ducer">
    <vt:lpwstr>Adobe XD</vt:lpwstr>
  </property>
</Properties>
</file>