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11309350" cx="20104100"/>
  <p:notesSz cx="20104100" cy="11309350"/>
  <p:embeddedFontLst>
    <p:embeddedFont>
      <p:font typeface="Gill Sans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2" roundtripDataSignature="AMtx7mhW/s+MkTgKqEFcigRCVkMpKwes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18564C-1085-47CB-81D9-47C5877691EA}">
  <a:tblStyle styleId="{6718564C-1085-47CB-81D9-47C5877691E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GillSans-bold.fntdata"/><Relationship Id="rId30" Type="http://schemas.openxmlformats.org/officeDocument/2006/relationships/font" Target="fonts/GillSans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9197efbcd4_0_1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19197efbcd4_0_1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5"/>
          <p:cNvSpPr txBox="1"/>
          <p:nvPr>
            <p:ph type="ctrTitle"/>
          </p:nvPr>
        </p:nvSpPr>
        <p:spPr>
          <a:xfrm>
            <a:off x="636494" y="950365"/>
            <a:ext cx="2092960" cy="654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>
                <a:solidFill>
                  <a:srgbClr val="53585E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5"/>
          <p:cNvSpPr txBox="1"/>
          <p:nvPr>
            <p:ph idx="1" type="subTitle"/>
          </p:nvPr>
        </p:nvSpPr>
        <p:spPr>
          <a:xfrm>
            <a:off x="5395200" y="6039201"/>
            <a:ext cx="9212580" cy="1330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542256" y="10447571"/>
            <a:ext cx="1786512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2" type="sldNum"/>
          </p:nvPr>
        </p:nvSpPr>
        <p:spPr>
          <a:xfrm>
            <a:off x="19406334" y="10447571"/>
            <a:ext cx="384175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542256" y="10447571"/>
            <a:ext cx="1786512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2" type="sldNum"/>
          </p:nvPr>
        </p:nvSpPr>
        <p:spPr>
          <a:xfrm>
            <a:off x="19406334" y="10447571"/>
            <a:ext cx="384175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/>
          <p:nvPr>
            <p:ph type="title"/>
          </p:nvPr>
        </p:nvSpPr>
        <p:spPr>
          <a:xfrm>
            <a:off x="636494" y="855917"/>
            <a:ext cx="8963025" cy="1169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>
                <a:solidFill>
                  <a:srgbClr val="53585E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" type="body"/>
          </p:nvPr>
        </p:nvSpPr>
        <p:spPr>
          <a:xfrm>
            <a:off x="649195" y="3392567"/>
            <a:ext cx="18785205" cy="7014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542256" y="10447571"/>
            <a:ext cx="1786512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2" type="sldNum"/>
          </p:nvPr>
        </p:nvSpPr>
        <p:spPr>
          <a:xfrm>
            <a:off x="19406334" y="10447571"/>
            <a:ext cx="384175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/>
          <p:nvPr>
            <p:ph type="title"/>
          </p:nvPr>
        </p:nvSpPr>
        <p:spPr>
          <a:xfrm>
            <a:off x="636494" y="855917"/>
            <a:ext cx="8963025" cy="1169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>
                <a:solidFill>
                  <a:srgbClr val="53585E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1" type="ftr"/>
          </p:nvPr>
        </p:nvSpPr>
        <p:spPr>
          <a:xfrm>
            <a:off x="542256" y="10447571"/>
            <a:ext cx="1786512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2" type="sldNum"/>
          </p:nvPr>
        </p:nvSpPr>
        <p:spPr>
          <a:xfrm>
            <a:off x="19406334" y="10447571"/>
            <a:ext cx="384175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/>
          <p:nvPr>
            <p:ph type="title"/>
          </p:nvPr>
        </p:nvSpPr>
        <p:spPr>
          <a:xfrm>
            <a:off x="636494" y="855917"/>
            <a:ext cx="8963025" cy="1169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>
                <a:solidFill>
                  <a:srgbClr val="53585E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1" type="ftr"/>
          </p:nvPr>
        </p:nvSpPr>
        <p:spPr>
          <a:xfrm>
            <a:off x="542256" y="10447571"/>
            <a:ext cx="1786512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19406334" y="10447571"/>
            <a:ext cx="384175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636494" y="855917"/>
            <a:ext cx="8963025" cy="1169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 u="none" cap="none" strike="noStrike">
                <a:solidFill>
                  <a:srgbClr val="53585E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649195" y="3392567"/>
            <a:ext cx="18785205" cy="7014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1" type="ftr"/>
          </p:nvPr>
        </p:nvSpPr>
        <p:spPr>
          <a:xfrm>
            <a:off x="542256" y="10447571"/>
            <a:ext cx="1786512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19406334" y="10447571"/>
            <a:ext cx="384175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o-cX1klhu_s" TargetMode="External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WQTsue0lKBk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5KKsLuRPsvU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B1HEzNTGeZ4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/>
        </p:nvSpPr>
        <p:spPr>
          <a:xfrm>
            <a:off x="4941413" y="3864450"/>
            <a:ext cx="10221300" cy="17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5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 sz="114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Google Shape;45;p1"/>
          <p:cNvSpPr txBox="1"/>
          <p:nvPr>
            <p:ph idx="1" type="subTitle"/>
          </p:nvPr>
        </p:nvSpPr>
        <p:spPr>
          <a:xfrm>
            <a:off x="5445713" y="6052601"/>
            <a:ext cx="92127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spAutoFit/>
          </a:bodyPr>
          <a:lstStyle/>
          <a:p>
            <a:pPr indent="-679450" lvl="0" marL="69151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Using critical thinking to evaluate claims, evidence and reasoning in statistics</a:t>
            </a:r>
            <a:endParaRPr sz="435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6" name="Google Shape;4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8763" y="9981200"/>
            <a:ext cx="2426575" cy="6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0"/>
          <p:cNvSpPr txBox="1"/>
          <p:nvPr>
            <p:ph type="title"/>
          </p:nvPr>
        </p:nvSpPr>
        <p:spPr>
          <a:xfrm>
            <a:off x="636494" y="855917"/>
            <a:ext cx="8963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3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Calculating Measures of Central Tendency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3642400" y="3990200"/>
            <a:ext cx="12819300" cy="3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-177800" lvl="0" marL="18986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We will use measures of central tendency to understand the middle of our data set.</a:t>
            </a:r>
            <a:endParaRPr sz="49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47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9804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First:	order your data points from the </a:t>
            </a:r>
            <a:r>
              <a:rPr b="1" lang="en-US" sz="4950" u="sng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lowest point to the highest point.</a:t>
            </a:r>
            <a:endParaRPr sz="4950" u="sng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10"/>
          <p:cNvSpPr txBox="1"/>
          <p:nvPr>
            <p:ph idx="11" type="ftr"/>
          </p:nvPr>
        </p:nvSpPr>
        <p:spPr>
          <a:xfrm>
            <a:off x="542256" y="10447571"/>
            <a:ext cx="178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10"/>
          <p:cNvSpPr txBox="1"/>
          <p:nvPr>
            <p:ph idx="12" type="sldNum"/>
          </p:nvPr>
        </p:nvSpPr>
        <p:spPr>
          <a:xfrm>
            <a:off x="19406334" y="10447571"/>
            <a:ext cx="38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9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636494" y="855917"/>
            <a:ext cx="8963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3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Calculating Measures of Central Tendency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3816637" y="3041792"/>
            <a:ext cx="6021070" cy="2691130"/>
          </a:xfrm>
          <a:custGeom>
            <a:rect b="b" l="l" r="r" t="t"/>
            <a:pathLst>
              <a:path extrusionOk="0" h="2691129" w="6021070">
                <a:moveTo>
                  <a:pt x="0" y="2298359"/>
                </a:moveTo>
                <a:lnTo>
                  <a:pt x="0" y="392658"/>
                </a:lnTo>
                <a:lnTo>
                  <a:pt x="118" y="383018"/>
                </a:lnTo>
                <a:lnTo>
                  <a:pt x="2953" y="344589"/>
                </a:lnTo>
                <a:lnTo>
                  <a:pt x="9541" y="306623"/>
                </a:lnTo>
                <a:lnTo>
                  <a:pt x="19818" y="269485"/>
                </a:lnTo>
                <a:lnTo>
                  <a:pt x="33687" y="233534"/>
                </a:lnTo>
                <a:lnTo>
                  <a:pt x="51012" y="199115"/>
                </a:lnTo>
                <a:lnTo>
                  <a:pt x="71628" y="166559"/>
                </a:lnTo>
                <a:lnTo>
                  <a:pt x="95335" y="136182"/>
                </a:lnTo>
                <a:lnTo>
                  <a:pt x="121906" y="108274"/>
                </a:lnTo>
                <a:lnTo>
                  <a:pt x="151084" y="83105"/>
                </a:lnTo>
                <a:lnTo>
                  <a:pt x="182589" y="60917"/>
                </a:lnTo>
                <a:lnTo>
                  <a:pt x="216117" y="41924"/>
                </a:lnTo>
                <a:lnTo>
                  <a:pt x="251345" y="26309"/>
                </a:lnTo>
                <a:lnTo>
                  <a:pt x="287934" y="14222"/>
                </a:lnTo>
                <a:lnTo>
                  <a:pt x="325531" y="5780"/>
                </a:lnTo>
                <a:lnTo>
                  <a:pt x="363775" y="1063"/>
                </a:lnTo>
                <a:lnTo>
                  <a:pt x="392658" y="0"/>
                </a:lnTo>
                <a:lnTo>
                  <a:pt x="5628100" y="0"/>
                </a:lnTo>
                <a:lnTo>
                  <a:pt x="5666588" y="1890"/>
                </a:lnTo>
                <a:lnTo>
                  <a:pt x="5704705" y="7544"/>
                </a:lnTo>
                <a:lnTo>
                  <a:pt x="5742084" y="16907"/>
                </a:lnTo>
                <a:lnTo>
                  <a:pt x="5778364" y="29889"/>
                </a:lnTo>
                <a:lnTo>
                  <a:pt x="5813198" y="46364"/>
                </a:lnTo>
                <a:lnTo>
                  <a:pt x="5846249" y="66174"/>
                </a:lnTo>
                <a:lnTo>
                  <a:pt x="5877200" y="89129"/>
                </a:lnTo>
                <a:lnTo>
                  <a:pt x="5905751" y="115006"/>
                </a:lnTo>
                <a:lnTo>
                  <a:pt x="5931630" y="143558"/>
                </a:lnTo>
                <a:lnTo>
                  <a:pt x="5954583" y="174508"/>
                </a:lnTo>
                <a:lnTo>
                  <a:pt x="5974394" y="207560"/>
                </a:lnTo>
                <a:lnTo>
                  <a:pt x="5990868" y="242394"/>
                </a:lnTo>
                <a:lnTo>
                  <a:pt x="6003851" y="278675"/>
                </a:lnTo>
                <a:lnTo>
                  <a:pt x="6013213" y="316054"/>
                </a:lnTo>
                <a:lnTo>
                  <a:pt x="6018868" y="354170"/>
                </a:lnTo>
                <a:lnTo>
                  <a:pt x="6020759" y="392658"/>
                </a:lnTo>
                <a:lnTo>
                  <a:pt x="6020759" y="2298359"/>
                </a:lnTo>
                <a:lnTo>
                  <a:pt x="6018868" y="2336846"/>
                </a:lnTo>
                <a:lnTo>
                  <a:pt x="6013213" y="2374962"/>
                </a:lnTo>
                <a:lnTo>
                  <a:pt x="6003851" y="2412341"/>
                </a:lnTo>
                <a:lnTo>
                  <a:pt x="5990868" y="2448622"/>
                </a:lnTo>
                <a:lnTo>
                  <a:pt x="5974394" y="2483457"/>
                </a:lnTo>
                <a:lnTo>
                  <a:pt x="5954583" y="2516508"/>
                </a:lnTo>
                <a:lnTo>
                  <a:pt x="5931630" y="2547459"/>
                </a:lnTo>
                <a:lnTo>
                  <a:pt x="5905751" y="2576010"/>
                </a:lnTo>
                <a:lnTo>
                  <a:pt x="5877200" y="2601888"/>
                </a:lnTo>
                <a:lnTo>
                  <a:pt x="5846249" y="2624842"/>
                </a:lnTo>
                <a:lnTo>
                  <a:pt x="5813198" y="2644652"/>
                </a:lnTo>
                <a:lnTo>
                  <a:pt x="5778364" y="2661127"/>
                </a:lnTo>
                <a:lnTo>
                  <a:pt x="5742084" y="2674109"/>
                </a:lnTo>
                <a:lnTo>
                  <a:pt x="5704705" y="2683472"/>
                </a:lnTo>
                <a:lnTo>
                  <a:pt x="5666588" y="2689126"/>
                </a:lnTo>
                <a:lnTo>
                  <a:pt x="5628100" y="2691017"/>
                </a:lnTo>
                <a:lnTo>
                  <a:pt x="392658" y="2691017"/>
                </a:lnTo>
                <a:lnTo>
                  <a:pt x="354170" y="2689126"/>
                </a:lnTo>
                <a:lnTo>
                  <a:pt x="316054" y="2683472"/>
                </a:lnTo>
                <a:lnTo>
                  <a:pt x="278675" y="2674109"/>
                </a:lnTo>
                <a:lnTo>
                  <a:pt x="242394" y="2661127"/>
                </a:lnTo>
                <a:lnTo>
                  <a:pt x="207560" y="2644652"/>
                </a:lnTo>
                <a:lnTo>
                  <a:pt x="174508" y="2624842"/>
                </a:lnTo>
                <a:lnTo>
                  <a:pt x="143558" y="2601888"/>
                </a:lnTo>
                <a:lnTo>
                  <a:pt x="115006" y="2576010"/>
                </a:lnTo>
                <a:lnTo>
                  <a:pt x="89129" y="2547459"/>
                </a:lnTo>
                <a:lnTo>
                  <a:pt x="66174" y="2516508"/>
                </a:lnTo>
                <a:lnTo>
                  <a:pt x="46364" y="2483456"/>
                </a:lnTo>
                <a:lnTo>
                  <a:pt x="29889" y="2448622"/>
                </a:lnTo>
                <a:lnTo>
                  <a:pt x="16907" y="2412341"/>
                </a:lnTo>
                <a:lnTo>
                  <a:pt x="7544" y="2374962"/>
                </a:lnTo>
                <a:lnTo>
                  <a:pt x="1890" y="2336846"/>
                </a:lnTo>
                <a:lnTo>
                  <a:pt x="0" y="2298359"/>
                </a:lnTo>
                <a:close/>
              </a:path>
            </a:pathLst>
          </a:custGeom>
          <a:noFill/>
          <a:ln cap="flat" cmpd="sng" w="31400">
            <a:solidFill>
              <a:srgbClr val="29A8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10250996" y="3026085"/>
            <a:ext cx="6052185" cy="2722880"/>
          </a:xfrm>
          <a:custGeom>
            <a:rect b="b" l="l" r="r" t="t"/>
            <a:pathLst>
              <a:path extrusionOk="0" h="2722879" w="6052184">
                <a:moveTo>
                  <a:pt x="5643807" y="2722430"/>
                </a:moveTo>
                <a:lnTo>
                  <a:pt x="408364" y="2722430"/>
                </a:lnTo>
                <a:lnTo>
                  <a:pt x="398339" y="2722307"/>
                </a:lnTo>
                <a:lnTo>
                  <a:pt x="358373" y="2719358"/>
                </a:lnTo>
                <a:lnTo>
                  <a:pt x="318888" y="2712507"/>
                </a:lnTo>
                <a:lnTo>
                  <a:pt x="280265" y="2701818"/>
                </a:lnTo>
                <a:lnTo>
                  <a:pt x="242875" y="2687395"/>
                </a:lnTo>
                <a:lnTo>
                  <a:pt x="207079" y="2669376"/>
                </a:lnTo>
                <a:lnTo>
                  <a:pt x="173222" y="2647936"/>
                </a:lnTo>
                <a:lnTo>
                  <a:pt x="141629" y="2623281"/>
                </a:lnTo>
                <a:lnTo>
                  <a:pt x="112605" y="2595647"/>
                </a:lnTo>
                <a:lnTo>
                  <a:pt x="86429" y="2565302"/>
                </a:lnTo>
                <a:lnTo>
                  <a:pt x="63354" y="2532537"/>
                </a:lnTo>
                <a:lnTo>
                  <a:pt x="43601" y="2497668"/>
                </a:lnTo>
                <a:lnTo>
                  <a:pt x="27362" y="2461031"/>
                </a:lnTo>
                <a:lnTo>
                  <a:pt x="14791" y="2422978"/>
                </a:lnTo>
                <a:lnTo>
                  <a:pt x="6011" y="2383877"/>
                </a:lnTo>
                <a:lnTo>
                  <a:pt x="1106" y="2344103"/>
                </a:lnTo>
                <a:lnTo>
                  <a:pt x="0" y="2314065"/>
                </a:lnTo>
                <a:lnTo>
                  <a:pt x="0" y="408364"/>
                </a:lnTo>
                <a:lnTo>
                  <a:pt x="1966" y="368337"/>
                </a:lnTo>
                <a:lnTo>
                  <a:pt x="7846" y="328696"/>
                </a:lnTo>
                <a:lnTo>
                  <a:pt x="17584" y="289822"/>
                </a:lnTo>
                <a:lnTo>
                  <a:pt x="31084" y="252090"/>
                </a:lnTo>
                <a:lnTo>
                  <a:pt x="48219" y="215862"/>
                </a:lnTo>
                <a:lnTo>
                  <a:pt x="68821" y="181489"/>
                </a:lnTo>
                <a:lnTo>
                  <a:pt x="92694" y="149300"/>
                </a:lnTo>
                <a:lnTo>
                  <a:pt x="119607" y="119607"/>
                </a:lnTo>
                <a:lnTo>
                  <a:pt x="149300" y="92694"/>
                </a:lnTo>
                <a:lnTo>
                  <a:pt x="181489" y="68821"/>
                </a:lnTo>
                <a:lnTo>
                  <a:pt x="215862" y="48219"/>
                </a:lnTo>
                <a:lnTo>
                  <a:pt x="252090" y="31084"/>
                </a:lnTo>
                <a:lnTo>
                  <a:pt x="289822" y="17584"/>
                </a:lnTo>
                <a:lnTo>
                  <a:pt x="328696" y="7846"/>
                </a:lnTo>
                <a:lnTo>
                  <a:pt x="368337" y="1966"/>
                </a:lnTo>
                <a:lnTo>
                  <a:pt x="408364" y="0"/>
                </a:lnTo>
                <a:lnTo>
                  <a:pt x="5643807" y="0"/>
                </a:lnTo>
                <a:lnTo>
                  <a:pt x="5683834" y="1966"/>
                </a:lnTo>
                <a:lnTo>
                  <a:pt x="5723475" y="7846"/>
                </a:lnTo>
                <a:lnTo>
                  <a:pt x="5762349" y="17584"/>
                </a:lnTo>
                <a:lnTo>
                  <a:pt x="5800081" y="31084"/>
                </a:lnTo>
                <a:lnTo>
                  <a:pt x="5836309" y="48219"/>
                </a:lnTo>
                <a:lnTo>
                  <a:pt x="5870682" y="68821"/>
                </a:lnTo>
                <a:lnTo>
                  <a:pt x="5902870" y="92694"/>
                </a:lnTo>
                <a:lnTo>
                  <a:pt x="5932564" y="119607"/>
                </a:lnTo>
                <a:lnTo>
                  <a:pt x="5959477" y="149300"/>
                </a:lnTo>
                <a:lnTo>
                  <a:pt x="5983349" y="181489"/>
                </a:lnTo>
                <a:lnTo>
                  <a:pt x="6003952" y="215862"/>
                </a:lnTo>
                <a:lnTo>
                  <a:pt x="6021086" y="252090"/>
                </a:lnTo>
                <a:lnTo>
                  <a:pt x="6034587" y="289822"/>
                </a:lnTo>
                <a:lnTo>
                  <a:pt x="6044324" y="328696"/>
                </a:lnTo>
                <a:lnTo>
                  <a:pt x="6050205" y="368337"/>
                </a:lnTo>
                <a:lnTo>
                  <a:pt x="6052171" y="408364"/>
                </a:lnTo>
                <a:lnTo>
                  <a:pt x="6052171" y="2314065"/>
                </a:lnTo>
                <a:lnTo>
                  <a:pt x="6050205" y="2354092"/>
                </a:lnTo>
                <a:lnTo>
                  <a:pt x="6044324" y="2393733"/>
                </a:lnTo>
                <a:lnTo>
                  <a:pt x="6034587" y="2432607"/>
                </a:lnTo>
                <a:lnTo>
                  <a:pt x="6021086" y="2470339"/>
                </a:lnTo>
                <a:lnTo>
                  <a:pt x="6003952" y="2506567"/>
                </a:lnTo>
                <a:lnTo>
                  <a:pt x="5983349" y="2540940"/>
                </a:lnTo>
                <a:lnTo>
                  <a:pt x="5959477" y="2573129"/>
                </a:lnTo>
                <a:lnTo>
                  <a:pt x="5932564" y="2602822"/>
                </a:lnTo>
                <a:lnTo>
                  <a:pt x="5902870" y="2629735"/>
                </a:lnTo>
                <a:lnTo>
                  <a:pt x="5870682" y="2653608"/>
                </a:lnTo>
                <a:lnTo>
                  <a:pt x="5836309" y="2674210"/>
                </a:lnTo>
                <a:lnTo>
                  <a:pt x="5800081" y="2691345"/>
                </a:lnTo>
                <a:lnTo>
                  <a:pt x="5762349" y="2704845"/>
                </a:lnTo>
                <a:lnTo>
                  <a:pt x="5723475" y="2714583"/>
                </a:lnTo>
                <a:lnTo>
                  <a:pt x="5683834" y="2720463"/>
                </a:lnTo>
                <a:lnTo>
                  <a:pt x="5643807" y="2722430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3800931" y="6125467"/>
            <a:ext cx="6052185" cy="2722880"/>
          </a:xfrm>
          <a:custGeom>
            <a:rect b="b" l="l" r="r" t="t"/>
            <a:pathLst>
              <a:path extrusionOk="0" h="2722879" w="6052184">
                <a:moveTo>
                  <a:pt x="5643807" y="2722430"/>
                </a:moveTo>
                <a:lnTo>
                  <a:pt x="408364" y="2722430"/>
                </a:lnTo>
                <a:lnTo>
                  <a:pt x="398339" y="2722307"/>
                </a:lnTo>
                <a:lnTo>
                  <a:pt x="358373" y="2719358"/>
                </a:lnTo>
                <a:lnTo>
                  <a:pt x="318888" y="2712507"/>
                </a:lnTo>
                <a:lnTo>
                  <a:pt x="280265" y="2701818"/>
                </a:lnTo>
                <a:lnTo>
                  <a:pt x="242875" y="2687395"/>
                </a:lnTo>
                <a:lnTo>
                  <a:pt x="207079" y="2669376"/>
                </a:lnTo>
                <a:lnTo>
                  <a:pt x="173222" y="2647936"/>
                </a:lnTo>
                <a:lnTo>
                  <a:pt x="141629" y="2623281"/>
                </a:lnTo>
                <a:lnTo>
                  <a:pt x="112605" y="2595647"/>
                </a:lnTo>
                <a:lnTo>
                  <a:pt x="86429" y="2565302"/>
                </a:lnTo>
                <a:lnTo>
                  <a:pt x="63354" y="2532537"/>
                </a:lnTo>
                <a:lnTo>
                  <a:pt x="43601" y="2497668"/>
                </a:lnTo>
                <a:lnTo>
                  <a:pt x="27362" y="2461031"/>
                </a:lnTo>
                <a:lnTo>
                  <a:pt x="14791" y="2422978"/>
                </a:lnTo>
                <a:lnTo>
                  <a:pt x="6011" y="2383877"/>
                </a:lnTo>
                <a:lnTo>
                  <a:pt x="1106" y="2344103"/>
                </a:lnTo>
                <a:lnTo>
                  <a:pt x="0" y="2314065"/>
                </a:lnTo>
                <a:lnTo>
                  <a:pt x="0" y="408364"/>
                </a:lnTo>
                <a:lnTo>
                  <a:pt x="1966" y="368337"/>
                </a:lnTo>
                <a:lnTo>
                  <a:pt x="7846" y="328696"/>
                </a:lnTo>
                <a:lnTo>
                  <a:pt x="17584" y="289822"/>
                </a:lnTo>
                <a:lnTo>
                  <a:pt x="31084" y="252090"/>
                </a:lnTo>
                <a:lnTo>
                  <a:pt x="48219" y="215862"/>
                </a:lnTo>
                <a:lnTo>
                  <a:pt x="68821" y="181489"/>
                </a:lnTo>
                <a:lnTo>
                  <a:pt x="92694" y="149300"/>
                </a:lnTo>
                <a:lnTo>
                  <a:pt x="119607" y="119607"/>
                </a:lnTo>
                <a:lnTo>
                  <a:pt x="149300" y="92694"/>
                </a:lnTo>
                <a:lnTo>
                  <a:pt x="181489" y="68821"/>
                </a:lnTo>
                <a:lnTo>
                  <a:pt x="215862" y="48219"/>
                </a:lnTo>
                <a:lnTo>
                  <a:pt x="252090" y="31084"/>
                </a:lnTo>
                <a:lnTo>
                  <a:pt x="289822" y="17584"/>
                </a:lnTo>
                <a:lnTo>
                  <a:pt x="328696" y="7846"/>
                </a:lnTo>
                <a:lnTo>
                  <a:pt x="368337" y="1966"/>
                </a:lnTo>
                <a:lnTo>
                  <a:pt x="408364" y="0"/>
                </a:lnTo>
                <a:lnTo>
                  <a:pt x="5643807" y="0"/>
                </a:lnTo>
                <a:lnTo>
                  <a:pt x="5683834" y="1966"/>
                </a:lnTo>
                <a:lnTo>
                  <a:pt x="5723475" y="7846"/>
                </a:lnTo>
                <a:lnTo>
                  <a:pt x="5762349" y="17584"/>
                </a:lnTo>
                <a:lnTo>
                  <a:pt x="5800081" y="31084"/>
                </a:lnTo>
                <a:lnTo>
                  <a:pt x="5836309" y="48219"/>
                </a:lnTo>
                <a:lnTo>
                  <a:pt x="5870682" y="68821"/>
                </a:lnTo>
                <a:lnTo>
                  <a:pt x="5902870" y="92694"/>
                </a:lnTo>
                <a:lnTo>
                  <a:pt x="5932564" y="119607"/>
                </a:lnTo>
                <a:lnTo>
                  <a:pt x="5959477" y="149300"/>
                </a:lnTo>
                <a:lnTo>
                  <a:pt x="5983349" y="181489"/>
                </a:lnTo>
                <a:lnTo>
                  <a:pt x="6003952" y="215862"/>
                </a:lnTo>
                <a:lnTo>
                  <a:pt x="6021086" y="252090"/>
                </a:lnTo>
                <a:lnTo>
                  <a:pt x="6034587" y="289822"/>
                </a:lnTo>
                <a:lnTo>
                  <a:pt x="6044324" y="328696"/>
                </a:lnTo>
                <a:lnTo>
                  <a:pt x="6050205" y="368337"/>
                </a:lnTo>
                <a:lnTo>
                  <a:pt x="6052171" y="408364"/>
                </a:lnTo>
                <a:lnTo>
                  <a:pt x="6052171" y="2314065"/>
                </a:lnTo>
                <a:lnTo>
                  <a:pt x="6050205" y="2354092"/>
                </a:lnTo>
                <a:lnTo>
                  <a:pt x="6044324" y="2393733"/>
                </a:lnTo>
                <a:lnTo>
                  <a:pt x="6034587" y="2432607"/>
                </a:lnTo>
                <a:lnTo>
                  <a:pt x="6021086" y="2470339"/>
                </a:lnTo>
                <a:lnTo>
                  <a:pt x="6003952" y="2506567"/>
                </a:lnTo>
                <a:lnTo>
                  <a:pt x="5983349" y="2540940"/>
                </a:lnTo>
                <a:lnTo>
                  <a:pt x="5959477" y="2573129"/>
                </a:lnTo>
                <a:lnTo>
                  <a:pt x="5932564" y="2602822"/>
                </a:lnTo>
                <a:lnTo>
                  <a:pt x="5902870" y="2629735"/>
                </a:lnTo>
                <a:lnTo>
                  <a:pt x="5870682" y="2653608"/>
                </a:lnTo>
                <a:lnTo>
                  <a:pt x="5836309" y="2674210"/>
                </a:lnTo>
                <a:lnTo>
                  <a:pt x="5800081" y="2691345"/>
                </a:lnTo>
                <a:lnTo>
                  <a:pt x="5762349" y="2704845"/>
                </a:lnTo>
                <a:lnTo>
                  <a:pt x="5723475" y="2714583"/>
                </a:lnTo>
                <a:lnTo>
                  <a:pt x="5683834" y="2720463"/>
                </a:lnTo>
                <a:lnTo>
                  <a:pt x="5643807" y="2722430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10250996" y="6125467"/>
            <a:ext cx="6052185" cy="2722880"/>
          </a:xfrm>
          <a:custGeom>
            <a:rect b="b" l="l" r="r" t="t"/>
            <a:pathLst>
              <a:path extrusionOk="0" h="2722879" w="6052184">
                <a:moveTo>
                  <a:pt x="5643807" y="2722430"/>
                </a:moveTo>
                <a:lnTo>
                  <a:pt x="408364" y="2722430"/>
                </a:lnTo>
                <a:lnTo>
                  <a:pt x="398339" y="2722307"/>
                </a:lnTo>
                <a:lnTo>
                  <a:pt x="358373" y="2719358"/>
                </a:lnTo>
                <a:lnTo>
                  <a:pt x="318888" y="2712507"/>
                </a:lnTo>
                <a:lnTo>
                  <a:pt x="280265" y="2701818"/>
                </a:lnTo>
                <a:lnTo>
                  <a:pt x="242875" y="2687395"/>
                </a:lnTo>
                <a:lnTo>
                  <a:pt x="207079" y="2669376"/>
                </a:lnTo>
                <a:lnTo>
                  <a:pt x="173222" y="2647936"/>
                </a:lnTo>
                <a:lnTo>
                  <a:pt x="141629" y="2623281"/>
                </a:lnTo>
                <a:lnTo>
                  <a:pt x="112605" y="2595647"/>
                </a:lnTo>
                <a:lnTo>
                  <a:pt x="86429" y="2565302"/>
                </a:lnTo>
                <a:lnTo>
                  <a:pt x="63354" y="2532537"/>
                </a:lnTo>
                <a:lnTo>
                  <a:pt x="43601" y="2497668"/>
                </a:lnTo>
                <a:lnTo>
                  <a:pt x="27362" y="2461031"/>
                </a:lnTo>
                <a:lnTo>
                  <a:pt x="14791" y="2422978"/>
                </a:lnTo>
                <a:lnTo>
                  <a:pt x="6011" y="2383877"/>
                </a:lnTo>
                <a:lnTo>
                  <a:pt x="1106" y="2344103"/>
                </a:lnTo>
                <a:lnTo>
                  <a:pt x="0" y="2314065"/>
                </a:lnTo>
                <a:lnTo>
                  <a:pt x="0" y="408364"/>
                </a:lnTo>
                <a:lnTo>
                  <a:pt x="1966" y="368337"/>
                </a:lnTo>
                <a:lnTo>
                  <a:pt x="7846" y="328696"/>
                </a:lnTo>
                <a:lnTo>
                  <a:pt x="17584" y="289822"/>
                </a:lnTo>
                <a:lnTo>
                  <a:pt x="31084" y="252090"/>
                </a:lnTo>
                <a:lnTo>
                  <a:pt x="48219" y="215862"/>
                </a:lnTo>
                <a:lnTo>
                  <a:pt x="68821" y="181489"/>
                </a:lnTo>
                <a:lnTo>
                  <a:pt x="92694" y="149300"/>
                </a:lnTo>
                <a:lnTo>
                  <a:pt x="119607" y="119607"/>
                </a:lnTo>
                <a:lnTo>
                  <a:pt x="149300" y="92694"/>
                </a:lnTo>
                <a:lnTo>
                  <a:pt x="181489" y="68821"/>
                </a:lnTo>
                <a:lnTo>
                  <a:pt x="215862" y="48219"/>
                </a:lnTo>
                <a:lnTo>
                  <a:pt x="252090" y="31084"/>
                </a:lnTo>
                <a:lnTo>
                  <a:pt x="289822" y="17584"/>
                </a:lnTo>
                <a:lnTo>
                  <a:pt x="328696" y="7846"/>
                </a:lnTo>
                <a:lnTo>
                  <a:pt x="368337" y="1966"/>
                </a:lnTo>
                <a:lnTo>
                  <a:pt x="408364" y="0"/>
                </a:lnTo>
                <a:lnTo>
                  <a:pt x="5643807" y="0"/>
                </a:lnTo>
                <a:lnTo>
                  <a:pt x="5683834" y="1966"/>
                </a:lnTo>
                <a:lnTo>
                  <a:pt x="5723475" y="7846"/>
                </a:lnTo>
                <a:lnTo>
                  <a:pt x="5762349" y="17584"/>
                </a:lnTo>
                <a:lnTo>
                  <a:pt x="5800081" y="31084"/>
                </a:lnTo>
                <a:lnTo>
                  <a:pt x="5836309" y="48219"/>
                </a:lnTo>
                <a:lnTo>
                  <a:pt x="5870682" y="68821"/>
                </a:lnTo>
                <a:lnTo>
                  <a:pt x="5902870" y="92694"/>
                </a:lnTo>
                <a:lnTo>
                  <a:pt x="5932564" y="119607"/>
                </a:lnTo>
                <a:lnTo>
                  <a:pt x="5959477" y="149300"/>
                </a:lnTo>
                <a:lnTo>
                  <a:pt x="5983349" y="181489"/>
                </a:lnTo>
                <a:lnTo>
                  <a:pt x="6003952" y="215862"/>
                </a:lnTo>
                <a:lnTo>
                  <a:pt x="6021086" y="252090"/>
                </a:lnTo>
                <a:lnTo>
                  <a:pt x="6034587" y="289822"/>
                </a:lnTo>
                <a:lnTo>
                  <a:pt x="6044324" y="328696"/>
                </a:lnTo>
                <a:lnTo>
                  <a:pt x="6050205" y="368337"/>
                </a:lnTo>
                <a:lnTo>
                  <a:pt x="6052171" y="408364"/>
                </a:lnTo>
                <a:lnTo>
                  <a:pt x="6052171" y="2314065"/>
                </a:lnTo>
                <a:lnTo>
                  <a:pt x="6050205" y="2354092"/>
                </a:lnTo>
                <a:lnTo>
                  <a:pt x="6044324" y="2393733"/>
                </a:lnTo>
                <a:lnTo>
                  <a:pt x="6034587" y="2432607"/>
                </a:lnTo>
                <a:lnTo>
                  <a:pt x="6021086" y="2470339"/>
                </a:lnTo>
                <a:lnTo>
                  <a:pt x="6003952" y="2506567"/>
                </a:lnTo>
                <a:lnTo>
                  <a:pt x="5983349" y="2540940"/>
                </a:lnTo>
                <a:lnTo>
                  <a:pt x="5959477" y="2573129"/>
                </a:lnTo>
                <a:lnTo>
                  <a:pt x="5932564" y="2602822"/>
                </a:lnTo>
                <a:lnTo>
                  <a:pt x="5902870" y="2629735"/>
                </a:lnTo>
                <a:lnTo>
                  <a:pt x="5870682" y="2653608"/>
                </a:lnTo>
                <a:lnTo>
                  <a:pt x="5836309" y="2674210"/>
                </a:lnTo>
                <a:lnTo>
                  <a:pt x="5800081" y="2691345"/>
                </a:lnTo>
                <a:lnTo>
                  <a:pt x="5762349" y="2704845"/>
                </a:lnTo>
                <a:lnTo>
                  <a:pt x="5723475" y="2714583"/>
                </a:lnTo>
                <a:lnTo>
                  <a:pt x="5683834" y="2720463"/>
                </a:lnTo>
                <a:lnTo>
                  <a:pt x="5643807" y="2722430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4314983" y="3694439"/>
            <a:ext cx="50202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572260" rtl="0" algn="l">
              <a:lnSpc>
                <a:spcPct val="1121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Sum of All Data Points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rtl="0" algn="l">
              <a:lnSpc>
                <a:spcPct val="998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Mean =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499235" rtl="0" algn="l">
              <a:lnSpc>
                <a:spcPct val="1077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Number of Data Points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10782782" y="3160269"/>
            <a:ext cx="4878600" cy="52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000">
            <a:spAutoFit/>
          </a:bodyPr>
          <a:lstStyle/>
          <a:p>
            <a:pPr indent="0" lvl="0" marL="1162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Mode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  <a:p>
            <a:pPr indent="57785" lvl="0" marL="12700" marR="5080" rtl="0" algn="l">
              <a:lnSpc>
                <a:spcPct val="115789"/>
              </a:lnSpc>
              <a:spcBef>
                <a:spcPts val="2065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The number that occurs the most.	If there is more than one, the data set is multi-model.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205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Range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85090" rtl="0" algn="l">
              <a:lnSpc>
                <a:spcPct val="115789"/>
              </a:lnSpc>
              <a:spcBef>
                <a:spcPts val="2065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The difference between the highest and lowest data points.*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4" name="Google Shape;164;p11"/>
          <p:cNvSpPr txBox="1"/>
          <p:nvPr/>
        </p:nvSpPr>
        <p:spPr>
          <a:xfrm>
            <a:off x="4290833" y="6615370"/>
            <a:ext cx="5068500" cy="17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Median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5080" rtl="0" algn="l">
              <a:lnSpc>
                <a:spcPct val="115789"/>
              </a:lnSpc>
              <a:spcBef>
                <a:spcPts val="2645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Find the middle #.	If there are two, take the average of those #s.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5705211" y="4387301"/>
            <a:ext cx="3656329" cy="0"/>
          </a:xfrm>
          <a:custGeom>
            <a:rect b="b" l="l" r="r" t="t"/>
            <a:pathLst>
              <a:path extrusionOk="0" h="120000" w="3656329">
                <a:moveTo>
                  <a:pt x="0" y="0"/>
                </a:moveTo>
                <a:lnTo>
                  <a:pt x="3655757" y="0"/>
                </a:lnTo>
              </a:path>
            </a:pathLst>
          </a:custGeom>
          <a:noFill/>
          <a:ln cap="flat" cmpd="sng" w="31400">
            <a:solidFill>
              <a:srgbClr val="29A8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6" name="Google Shape;166;p11"/>
          <p:cNvSpPr txBox="1"/>
          <p:nvPr>
            <p:ph idx="11" type="ftr"/>
          </p:nvPr>
        </p:nvSpPr>
        <p:spPr>
          <a:xfrm>
            <a:off x="542256" y="10447571"/>
            <a:ext cx="178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11"/>
          <p:cNvSpPr txBox="1"/>
          <p:nvPr>
            <p:ph idx="12" type="sldNum"/>
          </p:nvPr>
        </p:nvSpPr>
        <p:spPr>
          <a:xfrm>
            <a:off x="19406334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10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11"/>
          <p:cNvSpPr txBox="1"/>
          <p:nvPr/>
        </p:nvSpPr>
        <p:spPr>
          <a:xfrm>
            <a:off x="3800900" y="9240900"/>
            <a:ext cx="125022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8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* Not a measure of central tendency, but informative to have.</a:t>
            </a:r>
            <a:endParaRPr sz="23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type="title"/>
          </p:nvPr>
        </p:nvSpPr>
        <p:spPr>
          <a:xfrm>
            <a:off x="636494" y="855917"/>
            <a:ext cx="8963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3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Brain Break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4" name="Google Shape;1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42075" y="3444921"/>
            <a:ext cx="5476273" cy="441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6222" y="3706693"/>
            <a:ext cx="5204030" cy="390564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 txBox="1"/>
          <p:nvPr>
            <p:ph idx="11" type="ftr"/>
          </p:nvPr>
        </p:nvSpPr>
        <p:spPr>
          <a:xfrm>
            <a:off x="542256" y="10447571"/>
            <a:ext cx="178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12"/>
          <p:cNvSpPr txBox="1"/>
          <p:nvPr>
            <p:ph idx="12" type="sldNum"/>
          </p:nvPr>
        </p:nvSpPr>
        <p:spPr>
          <a:xfrm>
            <a:off x="19406334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11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/>
          <p:nvPr/>
        </p:nvSpPr>
        <p:spPr>
          <a:xfrm>
            <a:off x="12711655" y="0"/>
            <a:ext cx="7392670" cy="11308715"/>
          </a:xfrm>
          <a:custGeom>
            <a:rect b="b" l="l" r="r" t="t"/>
            <a:pathLst>
              <a:path extrusionOk="0" h="11308715" w="7392669">
                <a:moveTo>
                  <a:pt x="7392445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7392445" y="0"/>
                </a:lnTo>
                <a:lnTo>
                  <a:pt x="7392445" y="11308556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"/>
          <p:cNvSpPr txBox="1"/>
          <p:nvPr>
            <p:ph type="title"/>
          </p:nvPr>
        </p:nvSpPr>
        <p:spPr>
          <a:xfrm>
            <a:off x="636494" y="855917"/>
            <a:ext cx="8963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3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Writing a CER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4" name="Google Shape;184;p13"/>
          <p:cNvSpPr txBox="1"/>
          <p:nvPr/>
        </p:nvSpPr>
        <p:spPr>
          <a:xfrm>
            <a:off x="14907537" y="4065113"/>
            <a:ext cx="3000900" cy="3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What is the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302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claim? evidence? reasoning?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5" name="Google Shape;185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6779" y="2994673"/>
            <a:ext cx="7088789" cy="53296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3"/>
          <p:cNvSpPr txBox="1"/>
          <p:nvPr>
            <p:ph idx="11" type="ftr"/>
          </p:nvPr>
        </p:nvSpPr>
        <p:spPr>
          <a:xfrm>
            <a:off x="542256" y="10447571"/>
            <a:ext cx="178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13"/>
          <p:cNvSpPr txBox="1"/>
          <p:nvPr>
            <p:ph idx="12" type="sldNum"/>
          </p:nvPr>
        </p:nvSpPr>
        <p:spPr>
          <a:xfrm>
            <a:off x="19406334" y="10447571"/>
            <a:ext cx="38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12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/>
          <p:nvPr>
            <p:ph type="title"/>
          </p:nvPr>
        </p:nvSpPr>
        <p:spPr>
          <a:xfrm>
            <a:off x="636494" y="855917"/>
            <a:ext cx="8963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3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CER Process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3" name="Google Shape;193;p14"/>
          <p:cNvSpPr/>
          <p:nvPr/>
        </p:nvSpPr>
        <p:spPr>
          <a:xfrm>
            <a:off x="5214501" y="5015553"/>
            <a:ext cx="2366645" cy="607695"/>
          </a:xfrm>
          <a:custGeom>
            <a:rect b="b" l="l" r="r" t="t"/>
            <a:pathLst>
              <a:path extrusionOk="0" h="607695" w="2366645">
                <a:moveTo>
                  <a:pt x="2070218" y="607219"/>
                </a:moveTo>
                <a:lnTo>
                  <a:pt x="296201" y="607219"/>
                </a:lnTo>
                <a:lnTo>
                  <a:pt x="281319" y="606488"/>
                </a:lnTo>
                <a:lnTo>
                  <a:pt x="237122" y="599932"/>
                </a:lnTo>
                <a:lnTo>
                  <a:pt x="194373" y="586965"/>
                </a:lnTo>
                <a:lnTo>
                  <a:pt x="153982" y="567861"/>
                </a:lnTo>
                <a:lnTo>
                  <a:pt x="116838" y="543042"/>
                </a:lnTo>
                <a:lnTo>
                  <a:pt x="83732" y="513037"/>
                </a:lnTo>
                <a:lnTo>
                  <a:pt x="55392" y="478504"/>
                </a:lnTo>
                <a:lnTo>
                  <a:pt x="32421" y="440180"/>
                </a:lnTo>
                <a:lnTo>
                  <a:pt x="15326" y="398909"/>
                </a:lnTo>
                <a:lnTo>
                  <a:pt x="4470" y="355567"/>
                </a:lnTo>
                <a:lnTo>
                  <a:pt x="91" y="311110"/>
                </a:lnTo>
                <a:lnTo>
                  <a:pt x="0" y="303655"/>
                </a:lnTo>
                <a:lnTo>
                  <a:pt x="365" y="288755"/>
                </a:lnTo>
                <a:lnTo>
                  <a:pt x="5834" y="244415"/>
                </a:lnTo>
                <a:lnTo>
                  <a:pt x="17750" y="201357"/>
                </a:lnTo>
                <a:lnTo>
                  <a:pt x="35855" y="160513"/>
                </a:lnTo>
                <a:lnTo>
                  <a:pt x="59756" y="122768"/>
                </a:lnTo>
                <a:lnTo>
                  <a:pt x="88938" y="88938"/>
                </a:lnTo>
                <a:lnTo>
                  <a:pt x="122768" y="59756"/>
                </a:lnTo>
                <a:lnTo>
                  <a:pt x="160513" y="35855"/>
                </a:lnTo>
                <a:lnTo>
                  <a:pt x="201357" y="17750"/>
                </a:lnTo>
                <a:lnTo>
                  <a:pt x="244415" y="5834"/>
                </a:lnTo>
                <a:lnTo>
                  <a:pt x="288755" y="365"/>
                </a:lnTo>
                <a:lnTo>
                  <a:pt x="303655" y="0"/>
                </a:lnTo>
                <a:lnTo>
                  <a:pt x="2070218" y="91"/>
                </a:lnTo>
                <a:lnTo>
                  <a:pt x="2114675" y="4470"/>
                </a:lnTo>
                <a:lnTo>
                  <a:pt x="2158017" y="15326"/>
                </a:lnTo>
                <a:lnTo>
                  <a:pt x="2199289" y="32421"/>
                </a:lnTo>
                <a:lnTo>
                  <a:pt x="2237613" y="55392"/>
                </a:lnTo>
                <a:lnTo>
                  <a:pt x="2272145" y="83732"/>
                </a:lnTo>
                <a:lnTo>
                  <a:pt x="2302151" y="116838"/>
                </a:lnTo>
                <a:lnTo>
                  <a:pt x="2326970" y="153982"/>
                </a:lnTo>
                <a:lnTo>
                  <a:pt x="2346073" y="194373"/>
                </a:lnTo>
                <a:lnTo>
                  <a:pt x="2359041" y="237122"/>
                </a:lnTo>
                <a:lnTo>
                  <a:pt x="2365597" y="281319"/>
                </a:lnTo>
                <a:lnTo>
                  <a:pt x="2366328" y="296201"/>
                </a:lnTo>
                <a:lnTo>
                  <a:pt x="2366328" y="311110"/>
                </a:lnTo>
                <a:lnTo>
                  <a:pt x="2361950" y="355567"/>
                </a:lnTo>
                <a:lnTo>
                  <a:pt x="2351093" y="398909"/>
                </a:lnTo>
                <a:lnTo>
                  <a:pt x="2333998" y="440180"/>
                </a:lnTo>
                <a:lnTo>
                  <a:pt x="2311027" y="478504"/>
                </a:lnTo>
                <a:lnTo>
                  <a:pt x="2282687" y="513037"/>
                </a:lnTo>
                <a:lnTo>
                  <a:pt x="2249581" y="543042"/>
                </a:lnTo>
                <a:lnTo>
                  <a:pt x="2212437" y="567861"/>
                </a:lnTo>
                <a:lnTo>
                  <a:pt x="2172046" y="586965"/>
                </a:lnTo>
                <a:lnTo>
                  <a:pt x="2129297" y="599932"/>
                </a:lnTo>
                <a:lnTo>
                  <a:pt x="2085100" y="606488"/>
                </a:lnTo>
                <a:lnTo>
                  <a:pt x="2070218" y="607219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5214501" y="3685751"/>
            <a:ext cx="2366645" cy="607695"/>
          </a:xfrm>
          <a:custGeom>
            <a:rect b="b" l="l" r="r" t="t"/>
            <a:pathLst>
              <a:path extrusionOk="0" h="607695" w="2366645">
                <a:moveTo>
                  <a:pt x="2070218" y="607219"/>
                </a:moveTo>
                <a:lnTo>
                  <a:pt x="296201" y="607219"/>
                </a:lnTo>
                <a:lnTo>
                  <a:pt x="281319" y="606488"/>
                </a:lnTo>
                <a:lnTo>
                  <a:pt x="237122" y="599932"/>
                </a:lnTo>
                <a:lnTo>
                  <a:pt x="194373" y="586965"/>
                </a:lnTo>
                <a:lnTo>
                  <a:pt x="153982" y="567861"/>
                </a:lnTo>
                <a:lnTo>
                  <a:pt x="116838" y="543042"/>
                </a:lnTo>
                <a:lnTo>
                  <a:pt x="83732" y="513037"/>
                </a:lnTo>
                <a:lnTo>
                  <a:pt x="55392" y="478504"/>
                </a:lnTo>
                <a:lnTo>
                  <a:pt x="32421" y="440180"/>
                </a:lnTo>
                <a:lnTo>
                  <a:pt x="15326" y="398909"/>
                </a:lnTo>
                <a:lnTo>
                  <a:pt x="4470" y="355567"/>
                </a:lnTo>
                <a:lnTo>
                  <a:pt x="91" y="311110"/>
                </a:lnTo>
                <a:lnTo>
                  <a:pt x="0" y="303655"/>
                </a:lnTo>
                <a:lnTo>
                  <a:pt x="365" y="288755"/>
                </a:lnTo>
                <a:lnTo>
                  <a:pt x="5834" y="244415"/>
                </a:lnTo>
                <a:lnTo>
                  <a:pt x="17750" y="201357"/>
                </a:lnTo>
                <a:lnTo>
                  <a:pt x="35855" y="160513"/>
                </a:lnTo>
                <a:lnTo>
                  <a:pt x="59756" y="122768"/>
                </a:lnTo>
                <a:lnTo>
                  <a:pt x="88938" y="88938"/>
                </a:lnTo>
                <a:lnTo>
                  <a:pt x="122768" y="59756"/>
                </a:lnTo>
                <a:lnTo>
                  <a:pt x="160513" y="35855"/>
                </a:lnTo>
                <a:lnTo>
                  <a:pt x="201357" y="17750"/>
                </a:lnTo>
                <a:lnTo>
                  <a:pt x="244415" y="5834"/>
                </a:lnTo>
                <a:lnTo>
                  <a:pt x="288755" y="365"/>
                </a:lnTo>
                <a:lnTo>
                  <a:pt x="303655" y="0"/>
                </a:lnTo>
                <a:lnTo>
                  <a:pt x="2070218" y="91"/>
                </a:lnTo>
                <a:lnTo>
                  <a:pt x="2114675" y="4470"/>
                </a:lnTo>
                <a:lnTo>
                  <a:pt x="2158017" y="15326"/>
                </a:lnTo>
                <a:lnTo>
                  <a:pt x="2199289" y="32421"/>
                </a:lnTo>
                <a:lnTo>
                  <a:pt x="2237613" y="55392"/>
                </a:lnTo>
                <a:lnTo>
                  <a:pt x="2272145" y="83732"/>
                </a:lnTo>
                <a:lnTo>
                  <a:pt x="2302151" y="116838"/>
                </a:lnTo>
                <a:lnTo>
                  <a:pt x="2326970" y="153982"/>
                </a:lnTo>
                <a:lnTo>
                  <a:pt x="2346073" y="194373"/>
                </a:lnTo>
                <a:lnTo>
                  <a:pt x="2359041" y="237122"/>
                </a:lnTo>
                <a:lnTo>
                  <a:pt x="2365597" y="281319"/>
                </a:lnTo>
                <a:lnTo>
                  <a:pt x="2366328" y="296201"/>
                </a:lnTo>
                <a:lnTo>
                  <a:pt x="2366328" y="311110"/>
                </a:lnTo>
                <a:lnTo>
                  <a:pt x="2361950" y="355567"/>
                </a:lnTo>
                <a:lnTo>
                  <a:pt x="2351093" y="398909"/>
                </a:lnTo>
                <a:lnTo>
                  <a:pt x="2333998" y="440180"/>
                </a:lnTo>
                <a:lnTo>
                  <a:pt x="2311027" y="478504"/>
                </a:lnTo>
                <a:lnTo>
                  <a:pt x="2282687" y="513037"/>
                </a:lnTo>
                <a:lnTo>
                  <a:pt x="2249581" y="543042"/>
                </a:lnTo>
                <a:lnTo>
                  <a:pt x="2212437" y="567861"/>
                </a:lnTo>
                <a:lnTo>
                  <a:pt x="2172046" y="586965"/>
                </a:lnTo>
                <a:lnTo>
                  <a:pt x="2129297" y="599932"/>
                </a:lnTo>
                <a:lnTo>
                  <a:pt x="2085100" y="606488"/>
                </a:lnTo>
                <a:lnTo>
                  <a:pt x="2070218" y="607219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5725345" y="5065500"/>
            <a:ext cx="13443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Evidence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5945233" y="3735698"/>
            <a:ext cx="8922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Claim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8123177" y="4971236"/>
            <a:ext cx="66528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He speaks a weird language, drinks green stuff, appearance (bike gear), and has a spaceship.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8" name="Google Shape;198;p14"/>
          <p:cNvSpPr txBox="1"/>
          <p:nvPr/>
        </p:nvSpPr>
        <p:spPr>
          <a:xfrm>
            <a:off x="8112707" y="6929292"/>
            <a:ext cx="67404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The behaviors of my dad are the same as those of a space alien. Therefore my dad is a space alien.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8123177" y="3641434"/>
            <a:ext cx="40011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My dad is a space alien.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" name="Google Shape;200;p14"/>
          <p:cNvSpPr/>
          <p:nvPr/>
        </p:nvSpPr>
        <p:spPr>
          <a:xfrm>
            <a:off x="5214501" y="6973609"/>
            <a:ext cx="2366645" cy="607695"/>
          </a:xfrm>
          <a:custGeom>
            <a:rect b="b" l="l" r="r" t="t"/>
            <a:pathLst>
              <a:path extrusionOk="0" h="607695" w="2366645">
                <a:moveTo>
                  <a:pt x="2070218" y="607219"/>
                </a:moveTo>
                <a:lnTo>
                  <a:pt x="296201" y="607219"/>
                </a:lnTo>
                <a:lnTo>
                  <a:pt x="281319" y="606488"/>
                </a:lnTo>
                <a:lnTo>
                  <a:pt x="237122" y="599932"/>
                </a:lnTo>
                <a:lnTo>
                  <a:pt x="194373" y="586965"/>
                </a:lnTo>
                <a:lnTo>
                  <a:pt x="153982" y="567861"/>
                </a:lnTo>
                <a:lnTo>
                  <a:pt x="116838" y="543042"/>
                </a:lnTo>
                <a:lnTo>
                  <a:pt x="83732" y="513037"/>
                </a:lnTo>
                <a:lnTo>
                  <a:pt x="55392" y="478504"/>
                </a:lnTo>
                <a:lnTo>
                  <a:pt x="32421" y="440180"/>
                </a:lnTo>
                <a:lnTo>
                  <a:pt x="15326" y="398909"/>
                </a:lnTo>
                <a:lnTo>
                  <a:pt x="4470" y="355567"/>
                </a:lnTo>
                <a:lnTo>
                  <a:pt x="91" y="311110"/>
                </a:lnTo>
                <a:lnTo>
                  <a:pt x="0" y="303655"/>
                </a:lnTo>
                <a:lnTo>
                  <a:pt x="365" y="288755"/>
                </a:lnTo>
                <a:lnTo>
                  <a:pt x="5834" y="244415"/>
                </a:lnTo>
                <a:lnTo>
                  <a:pt x="17750" y="201357"/>
                </a:lnTo>
                <a:lnTo>
                  <a:pt x="35855" y="160513"/>
                </a:lnTo>
                <a:lnTo>
                  <a:pt x="59756" y="122768"/>
                </a:lnTo>
                <a:lnTo>
                  <a:pt x="88938" y="88938"/>
                </a:lnTo>
                <a:lnTo>
                  <a:pt x="122768" y="59756"/>
                </a:lnTo>
                <a:lnTo>
                  <a:pt x="160513" y="35855"/>
                </a:lnTo>
                <a:lnTo>
                  <a:pt x="201357" y="17750"/>
                </a:lnTo>
                <a:lnTo>
                  <a:pt x="244415" y="5834"/>
                </a:lnTo>
                <a:lnTo>
                  <a:pt x="288755" y="365"/>
                </a:lnTo>
                <a:lnTo>
                  <a:pt x="303655" y="0"/>
                </a:lnTo>
                <a:lnTo>
                  <a:pt x="2070218" y="91"/>
                </a:lnTo>
                <a:lnTo>
                  <a:pt x="2114675" y="4470"/>
                </a:lnTo>
                <a:lnTo>
                  <a:pt x="2158017" y="15326"/>
                </a:lnTo>
                <a:lnTo>
                  <a:pt x="2199289" y="32421"/>
                </a:lnTo>
                <a:lnTo>
                  <a:pt x="2237613" y="55392"/>
                </a:lnTo>
                <a:lnTo>
                  <a:pt x="2272145" y="83732"/>
                </a:lnTo>
                <a:lnTo>
                  <a:pt x="2302151" y="116838"/>
                </a:lnTo>
                <a:lnTo>
                  <a:pt x="2326970" y="153982"/>
                </a:lnTo>
                <a:lnTo>
                  <a:pt x="2346073" y="194373"/>
                </a:lnTo>
                <a:lnTo>
                  <a:pt x="2359041" y="237122"/>
                </a:lnTo>
                <a:lnTo>
                  <a:pt x="2365597" y="281319"/>
                </a:lnTo>
                <a:lnTo>
                  <a:pt x="2366328" y="296201"/>
                </a:lnTo>
                <a:lnTo>
                  <a:pt x="2366328" y="311110"/>
                </a:lnTo>
                <a:lnTo>
                  <a:pt x="2361950" y="355567"/>
                </a:lnTo>
                <a:lnTo>
                  <a:pt x="2351093" y="398909"/>
                </a:lnTo>
                <a:lnTo>
                  <a:pt x="2333998" y="440180"/>
                </a:lnTo>
                <a:lnTo>
                  <a:pt x="2311027" y="478504"/>
                </a:lnTo>
                <a:lnTo>
                  <a:pt x="2282687" y="513037"/>
                </a:lnTo>
                <a:lnTo>
                  <a:pt x="2249581" y="543042"/>
                </a:lnTo>
                <a:lnTo>
                  <a:pt x="2212437" y="567861"/>
                </a:lnTo>
                <a:lnTo>
                  <a:pt x="2172046" y="586965"/>
                </a:lnTo>
                <a:lnTo>
                  <a:pt x="2129297" y="599932"/>
                </a:lnTo>
                <a:lnTo>
                  <a:pt x="2085100" y="606488"/>
                </a:lnTo>
                <a:lnTo>
                  <a:pt x="2070218" y="607219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1" name="Google Shape;201;p14"/>
          <p:cNvSpPr txBox="1"/>
          <p:nvPr/>
        </p:nvSpPr>
        <p:spPr>
          <a:xfrm>
            <a:off x="5620636" y="7023555"/>
            <a:ext cx="15399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Reasoning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2" name="Google Shape;202;p14"/>
          <p:cNvSpPr txBox="1"/>
          <p:nvPr>
            <p:ph idx="11" type="ftr"/>
          </p:nvPr>
        </p:nvSpPr>
        <p:spPr>
          <a:xfrm>
            <a:off x="542256" y="10447571"/>
            <a:ext cx="178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3" name="Google Shape;203;p14"/>
          <p:cNvSpPr txBox="1"/>
          <p:nvPr>
            <p:ph idx="12" type="sldNum"/>
          </p:nvPr>
        </p:nvSpPr>
        <p:spPr>
          <a:xfrm>
            <a:off x="19406334" y="10447571"/>
            <a:ext cx="38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13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/>
          <p:nvPr>
            <p:ph type="title"/>
          </p:nvPr>
        </p:nvSpPr>
        <p:spPr>
          <a:xfrm>
            <a:off x="636494" y="950365"/>
            <a:ext cx="6747000" cy="12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CER Process: Additional Review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1390400" y="2971500"/>
            <a:ext cx="7212900" cy="57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List examples of claims, evidence and reasoning based on this video.</a:t>
            </a:r>
            <a:endParaRPr sz="74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0" name="Google Shape;210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0885" y="3214561"/>
            <a:ext cx="7120202" cy="5298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5"/>
          <p:cNvSpPr txBox="1"/>
          <p:nvPr>
            <p:ph idx="11" type="ftr"/>
          </p:nvPr>
        </p:nvSpPr>
        <p:spPr>
          <a:xfrm>
            <a:off x="542256" y="10447571"/>
            <a:ext cx="178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2" name="Google Shape;212;p15"/>
          <p:cNvSpPr txBox="1"/>
          <p:nvPr>
            <p:ph idx="12" type="sldNum"/>
          </p:nvPr>
        </p:nvSpPr>
        <p:spPr>
          <a:xfrm>
            <a:off x="19406334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14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8" name="Google Shape;218;p16"/>
          <p:cNvSpPr txBox="1"/>
          <p:nvPr>
            <p:ph type="title"/>
          </p:nvPr>
        </p:nvSpPr>
        <p:spPr>
          <a:xfrm>
            <a:off x="636494" y="950365"/>
            <a:ext cx="12636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Claim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" name="Google Shape;219;p16"/>
          <p:cNvSpPr txBox="1"/>
          <p:nvPr>
            <p:ph idx="11" type="ftr"/>
          </p:nvPr>
        </p:nvSpPr>
        <p:spPr>
          <a:xfrm>
            <a:off x="542256" y="10447571"/>
            <a:ext cx="178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0" name="Google Shape;220;p16"/>
          <p:cNvSpPr txBox="1"/>
          <p:nvPr>
            <p:ph idx="12" type="sldNum"/>
          </p:nvPr>
        </p:nvSpPr>
        <p:spPr>
          <a:xfrm>
            <a:off x="19406334" y="10447571"/>
            <a:ext cx="38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15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3964011" y="3371520"/>
            <a:ext cx="12176100" cy="45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12700" marR="5200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Looking at your mean, median, mode and range, how can you summarize your data?</a:t>
            </a:r>
            <a:endParaRPr sz="49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45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Discuss your strongest claim with a partner.</a:t>
            </a:r>
            <a:endParaRPr sz="495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/>
          <p:nvPr/>
        </p:nvSpPr>
        <p:spPr>
          <a:xfrm>
            <a:off x="636494" y="950365"/>
            <a:ext cx="12636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Claim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7" name="Google Shape;227;p17"/>
          <p:cNvSpPr txBox="1"/>
          <p:nvPr>
            <p:ph idx="11" type="ftr"/>
          </p:nvPr>
        </p:nvSpPr>
        <p:spPr>
          <a:xfrm>
            <a:off x="542256" y="10447571"/>
            <a:ext cx="178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8" name="Google Shape;228;p17"/>
          <p:cNvSpPr txBox="1"/>
          <p:nvPr>
            <p:ph idx="12" type="sldNum"/>
          </p:nvPr>
        </p:nvSpPr>
        <p:spPr>
          <a:xfrm>
            <a:off x="19406334" y="10447571"/>
            <a:ext cx="38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16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4343188" y="4866732"/>
            <a:ext cx="11414100" cy="23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Using feedback from your partner, write down your claim as a complete sentence.</a:t>
            </a:r>
            <a:endParaRPr sz="495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/>
          <p:nvPr>
            <p:ph idx="11" type="ftr"/>
          </p:nvPr>
        </p:nvSpPr>
        <p:spPr>
          <a:xfrm>
            <a:off x="542256" y="10447571"/>
            <a:ext cx="178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5" name="Google Shape;235;p18"/>
          <p:cNvSpPr txBox="1"/>
          <p:nvPr>
            <p:ph idx="12" type="sldNum"/>
          </p:nvPr>
        </p:nvSpPr>
        <p:spPr>
          <a:xfrm>
            <a:off x="19406334" y="10447571"/>
            <a:ext cx="38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17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6" name="Google Shape;236;p18"/>
          <p:cNvSpPr txBox="1"/>
          <p:nvPr>
            <p:ph type="ctrTitle"/>
          </p:nvPr>
        </p:nvSpPr>
        <p:spPr>
          <a:xfrm>
            <a:off x="636494" y="950365"/>
            <a:ext cx="20931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Evidence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7" name="Google Shape;237;p18"/>
          <p:cNvSpPr txBox="1"/>
          <p:nvPr/>
        </p:nvSpPr>
        <p:spPr>
          <a:xfrm>
            <a:off x="3631168" y="4500251"/>
            <a:ext cx="12855000" cy="23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5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Using your data (mean, median, mode, range), write a sentence that provides evidence for your claim.</a:t>
            </a:r>
            <a:endParaRPr sz="495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3" name="Google Shape;243;p19"/>
          <p:cNvSpPr txBox="1"/>
          <p:nvPr>
            <p:ph type="title"/>
          </p:nvPr>
        </p:nvSpPr>
        <p:spPr>
          <a:xfrm>
            <a:off x="636494" y="855917"/>
            <a:ext cx="8963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3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Reasoning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4" name="Google Shape;244;p19"/>
          <p:cNvSpPr txBox="1"/>
          <p:nvPr>
            <p:ph idx="11" type="ftr"/>
          </p:nvPr>
        </p:nvSpPr>
        <p:spPr>
          <a:xfrm>
            <a:off x="542256" y="10447571"/>
            <a:ext cx="178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5" name="Google Shape;245;p19"/>
          <p:cNvSpPr txBox="1"/>
          <p:nvPr>
            <p:ph idx="12" type="sldNum"/>
          </p:nvPr>
        </p:nvSpPr>
        <p:spPr>
          <a:xfrm>
            <a:off x="19406334" y="10447571"/>
            <a:ext cx="38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18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6" name="Google Shape;246;p19"/>
          <p:cNvSpPr txBox="1"/>
          <p:nvPr/>
        </p:nvSpPr>
        <p:spPr>
          <a:xfrm>
            <a:off x="4298976" y="3752063"/>
            <a:ext cx="11934600" cy="3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12700" marR="18535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5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Link your claim and your evidence together with reasoning.</a:t>
            </a:r>
            <a:endParaRPr sz="49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45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5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Why does this evidence back your claim?</a:t>
            </a:r>
            <a:endParaRPr sz="495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/>
          <p:nvPr>
            <p:ph type="ctrTitle"/>
          </p:nvPr>
        </p:nvSpPr>
        <p:spPr>
          <a:xfrm>
            <a:off x="636494" y="950365"/>
            <a:ext cx="20931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Objective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Google Shape;52;p2"/>
          <p:cNvSpPr txBox="1"/>
          <p:nvPr>
            <p:ph idx="11" type="ftr"/>
          </p:nvPr>
        </p:nvSpPr>
        <p:spPr>
          <a:xfrm>
            <a:off x="542256" y="10447571"/>
            <a:ext cx="178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Google Shape;53;p2"/>
          <p:cNvSpPr txBox="1"/>
          <p:nvPr>
            <p:ph idx="12" type="sldNum"/>
          </p:nvPr>
        </p:nvSpPr>
        <p:spPr>
          <a:xfrm>
            <a:off x="19406334" y="10447571"/>
            <a:ext cx="38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4940028" y="4992127"/>
            <a:ext cx="10078800" cy="13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97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Students will use measures of central tendency to evaluate CERs for validity and reliability.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/>
          <p:nvPr>
            <p:ph idx="11" type="ftr"/>
          </p:nvPr>
        </p:nvSpPr>
        <p:spPr>
          <a:xfrm>
            <a:off x="542256" y="10447571"/>
            <a:ext cx="178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2" name="Google Shape;252;p20"/>
          <p:cNvSpPr txBox="1"/>
          <p:nvPr>
            <p:ph idx="12" type="sldNum"/>
          </p:nvPr>
        </p:nvSpPr>
        <p:spPr>
          <a:xfrm>
            <a:off x="19406334" y="10447571"/>
            <a:ext cx="38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19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3" name="Google Shape;253;p20"/>
          <p:cNvSpPr txBox="1"/>
          <p:nvPr>
            <p:ph type="title"/>
          </p:nvPr>
        </p:nvSpPr>
        <p:spPr>
          <a:xfrm>
            <a:off x="636494" y="855917"/>
            <a:ext cx="8963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3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Fallacies of Logic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254" name="Google Shape;254;p20"/>
          <p:cNvGraphicFramePr/>
          <p:nvPr/>
        </p:nvGraphicFramePr>
        <p:xfrm>
          <a:off x="649195" y="33925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{6718564C-1085-47CB-81D9-47C5877691EA}</a:tableStyleId>
              </a:tblPr>
              <a:tblGrid>
                <a:gridCol w="4062725"/>
                <a:gridCol w="5140950"/>
                <a:gridCol w="9580875"/>
              </a:tblGrid>
              <a:tr h="2051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 u="none" cap="none" strike="noStrike">
                          <a:solidFill>
                            <a:srgbClr val="29A8E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Overgeneralization</a:t>
                      </a:r>
                      <a:endParaRPr sz="33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0" marB="0" marR="0" marL="0">
                    <a:lnR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232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50" u="none" cap="none" strike="noStrike">
                          <a:solidFill>
                            <a:srgbClr val="5358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Making a claim based on</a:t>
                      </a:r>
                      <a:endParaRPr sz="285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5232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50" u="none" cap="none" strike="noStrike">
                          <a:solidFill>
                            <a:srgbClr val="5358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not enough evidence.</a:t>
                      </a:r>
                      <a:endParaRPr sz="285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53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50" u="none" cap="none" strike="noStrike">
                          <a:solidFill>
                            <a:srgbClr val="5358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Middle school students prefer sweet food to salty food.</a:t>
                      </a:r>
                      <a:endParaRPr sz="285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575310" marR="29908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50" u="none" cap="none" strike="noStrike">
                          <a:solidFill>
                            <a:srgbClr val="5358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Sampling one class of middle schoolers is not enough data to generalize to ALL middle schoolers.</a:t>
                      </a:r>
                      <a:endParaRPr sz="285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 u="none" cap="none" strike="noStrike">
                          <a:solidFill>
                            <a:srgbClr val="29A8E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Confirmation Bias</a:t>
                      </a:r>
                      <a:endParaRPr sz="33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304175" marB="0" marR="0" marL="0">
                    <a:lnR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523240" marR="6635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50" u="none" cap="none" strike="noStrike">
                          <a:solidFill>
                            <a:srgbClr val="5358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Making a claim that is based on focusing on evidence that fits with our existing beliefs.</a:t>
                      </a:r>
                      <a:endParaRPr sz="285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3800" marB="0" marR="0" marL="0">
                    <a:lnL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21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50" u="none" cap="none" strike="noStrike">
                          <a:solidFill>
                            <a:srgbClr val="5358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Our class prefers chocolate to vanilla.</a:t>
                      </a:r>
                      <a:endParaRPr sz="285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572135" marR="6921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50" u="none" cap="none" strike="noStrike">
                          <a:solidFill>
                            <a:srgbClr val="5358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Just because you and your friend group prefer something doesn’t mean that this is representative of the entire group.</a:t>
                      </a:r>
                      <a:endParaRPr sz="285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298450" marB="0" marR="0" marL="0">
                    <a:lnL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 u="none" cap="none" strike="noStrike">
                          <a:solidFill>
                            <a:srgbClr val="29A8E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Ambiguity Effect</a:t>
                      </a:r>
                      <a:endParaRPr sz="33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304175" marB="0" marR="0" marL="0">
                    <a:lnR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523240" marR="70040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50" u="none" cap="none" strike="noStrike">
                          <a:solidFill>
                            <a:srgbClr val="5358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We avoid options that are unclear or missing information.</a:t>
                      </a:r>
                      <a:endParaRPr sz="285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3800" marB="0" marR="0" marL="0">
                    <a:lnL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5721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50" u="none" cap="none" strike="noStrike">
                          <a:solidFill>
                            <a:srgbClr val="5358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Our class will prefer brownies to dark chocolate tarts.</a:t>
                      </a:r>
                      <a:endParaRPr sz="285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572135" marR="46100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50" u="none" cap="none" strike="noStrike">
                          <a:solidFill>
                            <a:srgbClr val="5358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Just because brownies are a more familiar dessert to you doesn’t mean this will be the preference of your group.</a:t>
                      </a:r>
                      <a:endParaRPr sz="285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298450" marB="0" marR="0" marL="0">
                    <a:lnL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29A8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255" name="Google Shape;255;p20"/>
          <p:cNvSpPr txBox="1"/>
          <p:nvPr/>
        </p:nvSpPr>
        <p:spPr>
          <a:xfrm>
            <a:off x="636494" y="2280219"/>
            <a:ext cx="24300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Type of fallacy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5222742" y="2280219"/>
            <a:ext cx="17292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Definition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10416302" y="2280219"/>
            <a:ext cx="14604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Example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/>
          <p:nvPr>
            <p:ph idx="11" type="ftr"/>
          </p:nvPr>
        </p:nvSpPr>
        <p:spPr>
          <a:xfrm>
            <a:off x="542256" y="10447571"/>
            <a:ext cx="178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3" name="Google Shape;263;p21"/>
          <p:cNvSpPr txBox="1"/>
          <p:nvPr>
            <p:ph idx="12" type="sldNum"/>
          </p:nvPr>
        </p:nvSpPr>
        <p:spPr>
          <a:xfrm>
            <a:off x="19406334" y="10447571"/>
            <a:ext cx="38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20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4" name="Google Shape;264;p21"/>
          <p:cNvSpPr txBox="1"/>
          <p:nvPr>
            <p:ph type="title"/>
          </p:nvPr>
        </p:nvSpPr>
        <p:spPr>
          <a:xfrm>
            <a:off x="636494" y="855917"/>
            <a:ext cx="8963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3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Class Discussion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5" name="Google Shape;265;p21"/>
          <p:cNvSpPr txBox="1"/>
          <p:nvPr/>
        </p:nvSpPr>
        <p:spPr>
          <a:xfrm>
            <a:off x="3123400" y="2397325"/>
            <a:ext cx="14400600" cy="75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747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Do you see any examples of these fallacies of logic in action?</a:t>
            </a:r>
            <a:endParaRPr b="1" sz="7400"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400"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2519680" rtl="0" algn="l">
              <a:lnSpc>
                <a:spcPct val="100000"/>
              </a:lnSpc>
              <a:spcBef>
                <a:spcPts val="1455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Which fallacy do you see? </a:t>
            </a:r>
            <a:endParaRPr b="1" sz="7400"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2519680" rtl="0" algn="l">
              <a:lnSpc>
                <a:spcPct val="100000"/>
              </a:lnSpc>
              <a:spcBef>
                <a:spcPts val="1455"/>
              </a:spcBef>
              <a:spcAft>
                <a:spcPts val="0"/>
              </a:spcAft>
              <a:buNone/>
            </a:pPr>
            <a:r>
              <a:t/>
            </a:r>
            <a:endParaRPr b="1" sz="7400"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2519680" rtl="0" algn="l">
              <a:lnSpc>
                <a:spcPct val="100000"/>
              </a:lnSpc>
              <a:spcBef>
                <a:spcPts val="1455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How can we correct it?</a:t>
            </a:r>
            <a:endParaRPr sz="74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1" name="Google Shape;271;p22"/>
          <p:cNvSpPr txBox="1"/>
          <p:nvPr>
            <p:ph type="title"/>
          </p:nvPr>
        </p:nvSpPr>
        <p:spPr>
          <a:xfrm>
            <a:off x="636494" y="950365"/>
            <a:ext cx="16014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Closing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22"/>
          <p:cNvSpPr txBox="1"/>
          <p:nvPr/>
        </p:nvSpPr>
        <p:spPr>
          <a:xfrm>
            <a:off x="19431734" y="10269566"/>
            <a:ext cx="320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21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3" name="Google Shape;273;p22"/>
          <p:cNvSpPr txBox="1"/>
          <p:nvPr>
            <p:ph idx="11" type="ftr"/>
          </p:nvPr>
        </p:nvSpPr>
        <p:spPr>
          <a:xfrm>
            <a:off x="542256" y="10447571"/>
            <a:ext cx="178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4" name="Google Shape;274;p22"/>
          <p:cNvSpPr txBox="1"/>
          <p:nvPr/>
        </p:nvSpPr>
        <p:spPr>
          <a:xfrm>
            <a:off x="3031974" y="2011350"/>
            <a:ext cx="14772000" cy="79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44830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How did we use measures of central tendency to evaluate CERs for validity and reliability?</a:t>
            </a:r>
            <a:endParaRPr sz="7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74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How can we use these strategies in the future…inside and outside of the classroom?</a:t>
            </a:r>
            <a:endParaRPr sz="74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19197efbcd4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8750" y="5330125"/>
            <a:ext cx="2426575" cy="6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1265" y="5120263"/>
            <a:ext cx="13821568" cy="10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"/>
          <p:cNvSpPr txBox="1"/>
          <p:nvPr/>
        </p:nvSpPr>
        <p:spPr>
          <a:xfrm>
            <a:off x="4364130" y="5379647"/>
            <a:ext cx="1058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latin typeface="Gill Sans"/>
                <a:ea typeface="Gill Sans"/>
                <a:cs typeface="Gill Sans"/>
                <a:sym typeface="Gill Sans"/>
              </a:rPr>
              <a:t>10 mins</a:t>
            </a:r>
            <a:endParaRPr sz="25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Google Shape;61;p3"/>
          <p:cNvSpPr txBox="1"/>
          <p:nvPr>
            <p:ph idx="11" type="ftr"/>
          </p:nvPr>
        </p:nvSpPr>
        <p:spPr>
          <a:xfrm>
            <a:off x="542256" y="10447571"/>
            <a:ext cx="178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Google Shape;62;p3"/>
          <p:cNvSpPr txBox="1"/>
          <p:nvPr>
            <p:ph idx="12" type="sldNum"/>
          </p:nvPr>
        </p:nvSpPr>
        <p:spPr>
          <a:xfrm>
            <a:off x="19406334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Google Shape;63;p3"/>
          <p:cNvSpPr txBox="1"/>
          <p:nvPr/>
        </p:nvSpPr>
        <p:spPr>
          <a:xfrm>
            <a:off x="4248950" y="4133775"/>
            <a:ext cx="17271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Warm up</a:t>
            </a:r>
            <a:endParaRPr sz="2550"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9285451" y="4133775"/>
            <a:ext cx="23259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Class survey</a:t>
            </a:r>
            <a:endParaRPr sz="2550"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14730298" y="4133775"/>
            <a:ext cx="1901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Discussion</a:t>
            </a:r>
            <a:endParaRPr sz="2550"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6741026" y="6720075"/>
            <a:ext cx="2039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Mini-Lesson</a:t>
            </a:r>
            <a:endParaRPr sz="2550"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12552346" y="6720075"/>
            <a:ext cx="8493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CER</a:t>
            </a:r>
            <a:endParaRPr sz="2550"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7076089" y="5379647"/>
            <a:ext cx="1058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latin typeface="Gill Sans"/>
                <a:ea typeface="Gill Sans"/>
                <a:cs typeface="Gill Sans"/>
                <a:sym typeface="Gill Sans"/>
              </a:rPr>
              <a:t>10 mins</a:t>
            </a:r>
            <a:endParaRPr sz="25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12342945" y="5379647"/>
            <a:ext cx="1058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latin typeface="Gill Sans"/>
                <a:ea typeface="Gill Sans"/>
                <a:cs typeface="Gill Sans"/>
                <a:sym typeface="Gill Sans"/>
              </a:rPr>
              <a:t>20 mins</a:t>
            </a:r>
            <a:endParaRPr sz="25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9788049" y="5379647"/>
            <a:ext cx="1058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latin typeface="Gill Sans"/>
                <a:ea typeface="Gill Sans"/>
                <a:cs typeface="Gill Sans"/>
                <a:sym typeface="Gill Sans"/>
              </a:rPr>
              <a:t>30 mins</a:t>
            </a:r>
            <a:endParaRPr sz="25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14960666" y="5379647"/>
            <a:ext cx="1058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latin typeface="Gill Sans"/>
                <a:ea typeface="Gill Sans"/>
                <a:cs typeface="Gill Sans"/>
                <a:sym typeface="Gill Sans"/>
              </a:rPr>
              <a:t>15 mins</a:t>
            </a:r>
            <a:endParaRPr sz="255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2521254" y="2484181"/>
            <a:ext cx="14806200" cy="6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1025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How do we calculate measures of central tendency and what can we use them for?</a:t>
            </a:r>
            <a:endParaRPr sz="7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74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Complete the worksheet to remind yourself of the process!</a:t>
            </a:r>
            <a:endParaRPr sz="7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Google Shape;78;p4"/>
          <p:cNvSpPr txBox="1"/>
          <p:nvPr>
            <p:ph idx="11" type="ftr"/>
          </p:nvPr>
        </p:nvSpPr>
        <p:spPr>
          <a:xfrm>
            <a:off x="542256" y="10447571"/>
            <a:ext cx="178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Google Shape;79;p4"/>
          <p:cNvSpPr txBox="1"/>
          <p:nvPr>
            <p:ph idx="12" type="sldNum"/>
          </p:nvPr>
        </p:nvSpPr>
        <p:spPr>
          <a:xfrm>
            <a:off x="19406334" y="10447571"/>
            <a:ext cx="38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Google Shape;80;p4"/>
          <p:cNvSpPr txBox="1"/>
          <p:nvPr>
            <p:ph type="title"/>
          </p:nvPr>
        </p:nvSpPr>
        <p:spPr>
          <a:xfrm>
            <a:off x="636494" y="855917"/>
            <a:ext cx="8963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3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Let’s Review: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type="title"/>
          </p:nvPr>
        </p:nvSpPr>
        <p:spPr>
          <a:xfrm>
            <a:off x="636494" y="950365"/>
            <a:ext cx="65685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Mean - Median - Mode - Range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3978936" y="3486804"/>
            <a:ext cx="2366645" cy="607695"/>
          </a:xfrm>
          <a:custGeom>
            <a:rect b="b" l="l" r="r" t="t"/>
            <a:pathLst>
              <a:path extrusionOk="0" h="607695" w="2366645">
                <a:moveTo>
                  <a:pt x="2070218" y="607219"/>
                </a:moveTo>
                <a:lnTo>
                  <a:pt x="296201" y="607219"/>
                </a:lnTo>
                <a:lnTo>
                  <a:pt x="281319" y="606488"/>
                </a:lnTo>
                <a:lnTo>
                  <a:pt x="237122" y="599932"/>
                </a:lnTo>
                <a:lnTo>
                  <a:pt x="194373" y="586965"/>
                </a:lnTo>
                <a:lnTo>
                  <a:pt x="153982" y="567861"/>
                </a:lnTo>
                <a:lnTo>
                  <a:pt x="116838" y="543042"/>
                </a:lnTo>
                <a:lnTo>
                  <a:pt x="83732" y="513037"/>
                </a:lnTo>
                <a:lnTo>
                  <a:pt x="55392" y="478504"/>
                </a:lnTo>
                <a:lnTo>
                  <a:pt x="32421" y="440180"/>
                </a:lnTo>
                <a:lnTo>
                  <a:pt x="15326" y="398909"/>
                </a:lnTo>
                <a:lnTo>
                  <a:pt x="4470" y="355567"/>
                </a:lnTo>
                <a:lnTo>
                  <a:pt x="91" y="311110"/>
                </a:lnTo>
                <a:lnTo>
                  <a:pt x="0" y="303655"/>
                </a:lnTo>
                <a:lnTo>
                  <a:pt x="365" y="288755"/>
                </a:lnTo>
                <a:lnTo>
                  <a:pt x="5834" y="244415"/>
                </a:lnTo>
                <a:lnTo>
                  <a:pt x="17750" y="201357"/>
                </a:lnTo>
                <a:lnTo>
                  <a:pt x="35855" y="160513"/>
                </a:lnTo>
                <a:lnTo>
                  <a:pt x="59756" y="122768"/>
                </a:lnTo>
                <a:lnTo>
                  <a:pt x="88938" y="88938"/>
                </a:lnTo>
                <a:lnTo>
                  <a:pt x="122768" y="59756"/>
                </a:lnTo>
                <a:lnTo>
                  <a:pt x="160513" y="35855"/>
                </a:lnTo>
                <a:lnTo>
                  <a:pt x="201357" y="17750"/>
                </a:lnTo>
                <a:lnTo>
                  <a:pt x="244415" y="5834"/>
                </a:lnTo>
                <a:lnTo>
                  <a:pt x="288755" y="365"/>
                </a:lnTo>
                <a:lnTo>
                  <a:pt x="303655" y="0"/>
                </a:lnTo>
                <a:lnTo>
                  <a:pt x="2070218" y="91"/>
                </a:lnTo>
                <a:lnTo>
                  <a:pt x="2114675" y="4470"/>
                </a:lnTo>
                <a:lnTo>
                  <a:pt x="2158017" y="15326"/>
                </a:lnTo>
                <a:lnTo>
                  <a:pt x="2199289" y="32421"/>
                </a:lnTo>
                <a:lnTo>
                  <a:pt x="2237613" y="55392"/>
                </a:lnTo>
                <a:lnTo>
                  <a:pt x="2272145" y="83732"/>
                </a:lnTo>
                <a:lnTo>
                  <a:pt x="2302151" y="116838"/>
                </a:lnTo>
                <a:lnTo>
                  <a:pt x="2326970" y="153982"/>
                </a:lnTo>
                <a:lnTo>
                  <a:pt x="2346073" y="194373"/>
                </a:lnTo>
                <a:lnTo>
                  <a:pt x="2359041" y="237122"/>
                </a:lnTo>
                <a:lnTo>
                  <a:pt x="2365597" y="281319"/>
                </a:lnTo>
                <a:lnTo>
                  <a:pt x="2366328" y="296201"/>
                </a:lnTo>
                <a:lnTo>
                  <a:pt x="2366328" y="311110"/>
                </a:lnTo>
                <a:lnTo>
                  <a:pt x="2361950" y="355567"/>
                </a:lnTo>
                <a:lnTo>
                  <a:pt x="2351093" y="398909"/>
                </a:lnTo>
                <a:lnTo>
                  <a:pt x="2333998" y="440180"/>
                </a:lnTo>
                <a:lnTo>
                  <a:pt x="2311027" y="478504"/>
                </a:lnTo>
                <a:lnTo>
                  <a:pt x="2282687" y="513037"/>
                </a:lnTo>
                <a:lnTo>
                  <a:pt x="2249581" y="543042"/>
                </a:lnTo>
                <a:lnTo>
                  <a:pt x="2212437" y="567861"/>
                </a:lnTo>
                <a:lnTo>
                  <a:pt x="2172046" y="586965"/>
                </a:lnTo>
                <a:lnTo>
                  <a:pt x="2129297" y="599932"/>
                </a:lnTo>
                <a:lnTo>
                  <a:pt x="2085100" y="606488"/>
                </a:lnTo>
                <a:lnTo>
                  <a:pt x="2070218" y="607219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10512769" y="3486804"/>
            <a:ext cx="2366645" cy="607695"/>
          </a:xfrm>
          <a:custGeom>
            <a:rect b="b" l="l" r="r" t="t"/>
            <a:pathLst>
              <a:path extrusionOk="0" h="607695" w="2366645">
                <a:moveTo>
                  <a:pt x="2070218" y="607219"/>
                </a:moveTo>
                <a:lnTo>
                  <a:pt x="296201" y="607219"/>
                </a:lnTo>
                <a:lnTo>
                  <a:pt x="281319" y="606488"/>
                </a:lnTo>
                <a:lnTo>
                  <a:pt x="237122" y="599932"/>
                </a:lnTo>
                <a:lnTo>
                  <a:pt x="194373" y="586965"/>
                </a:lnTo>
                <a:lnTo>
                  <a:pt x="153982" y="567861"/>
                </a:lnTo>
                <a:lnTo>
                  <a:pt x="116838" y="543042"/>
                </a:lnTo>
                <a:lnTo>
                  <a:pt x="83732" y="513037"/>
                </a:lnTo>
                <a:lnTo>
                  <a:pt x="55392" y="478504"/>
                </a:lnTo>
                <a:lnTo>
                  <a:pt x="32421" y="440180"/>
                </a:lnTo>
                <a:lnTo>
                  <a:pt x="15326" y="398909"/>
                </a:lnTo>
                <a:lnTo>
                  <a:pt x="4470" y="355567"/>
                </a:lnTo>
                <a:lnTo>
                  <a:pt x="91" y="311110"/>
                </a:lnTo>
                <a:lnTo>
                  <a:pt x="0" y="303655"/>
                </a:lnTo>
                <a:lnTo>
                  <a:pt x="365" y="288755"/>
                </a:lnTo>
                <a:lnTo>
                  <a:pt x="5834" y="244415"/>
                </a:lnTo>
                <a:lnTo>
                  <a:pt x="17750" y="201357"/>
                </a:lnTo>
                <a:lnTo>
                  <a:pt x="35855" y="160513"/>
                </a:lnTo>
                <a:lnTo>
                  <a:pt x="59756" y="122768"/>
                </a:lnTo>
                <a:lnTo>
                  <a:pt x="88938" y="88938"/>
                </a:lnTo>
                <a:lnTo>
                  <a:pt x="122768" y="59756"/>
                </a:lnTo>
                <a:lnTo>
                  <a:pt x="160513" y="35855"/>
                </a:lnTo>
                <a:lnTo>
                  <a:pt x="201357" y="17750"/>
                </a:lnTo>
                <a:lnTo>
                  <a:pt x="244415" y="5834"/>
                </a:lnTo>
                <a:lnTo>
                  <a:pt x="288755" y="365"/>
                </a:lnTo>
                <a:lnTo>
                  <a:pt x="303655" y="0"/>
                </a:lnTo>
                <a:lnTo>
                  <a:pt x="2070218" y="91"/>
                </a:lnTo>
                <a:lnTo>
                  <a:pt x="2114675" y="4470"/>
                </a:lnTo>
                <a:lnTo>
                  <a:pt x="2158017" y="15326"/>
                </a:lnTo>
                <a:lnTo>
                  <a:pt x="2199289" y="32421"/>
                </a:lnTo>
                <a:lnTo>
                  <a:pt x="2237613" y="55392"/>
                </a:lnTo>
                <a:lnTo>
                  <a:pt x="2272145" y="83732"/>
                </a:lnTo>
                <a:lnTo>
                  <a:pt x="2302151" y="116838"/>
                </a:lnTo>
                <a:lnTo>
                  <a:pt x="2326970" y="153982"/>
                </a:lnTo>
                <a:lnTo>
                  <a:pt x="2346073" y="194373"/>
                </a:lnTo>
                <a:lnTo>
                  <a:pt x="2359041" y="237122"/>
                </a:lnTo>
                <a:lnTo>
                  <a:pt x="2365597" y="281319"/>
                </a:lnTo>
                <a:lnTo>
                  <a:pt x="2366328" y="296201"/>
                </a:lnTo>
                <a:lnTo>
                  <a:pt x="2366328" y="311110"/>
                </a:lnTo>
                <a:lnTo>
                  <a:pt x="2361950" y="355567"/>
                </a:lnTo>
                <a:lnTo>
                  <a:pt x="2351093" y="398909"/>
                </a:lnTo>
                <a:lnTo>
                  <a:pt x="2333998" y="440180"/>
                </a:lnTo>
                <a:lnTo>
                  <a:pt x="2311027" y="478504"/>
                </a:lnTo>
                <a:lnTo>
                  <a:pt x="2282687" y="513037"/>
                </a:lnTo>
                <a:lnTo>
                  <a:pt x="2249581" y="543042"/>
                </a:lnTo>
                <a:lnTo>
                  <a:pt x="2212437" y="567861"/>
                </a:lnTo>
                <a:lnTo>
                  <a:pt x="2172046" y="586965"/>
                </a:lnTo>
                <a:lnTo>
                  <a:pt x="2129297" y="599932"/>
                </a:lnTo>
                <a:lnTo>
                  <a:pt x="2085100" y="606488"/>
                </a:lnTo>
                <a:lnTo>
                  <a:pt x="2070218" y="607219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3978936" y="6565245"/>
            <a:ext cx="2366645" cy="607695"/>
          </a:xfrm>
          <a:custGeom>
            <a:rect b="b" l="l" r="r" t="t"/>
            <a:pathLst>
              <a:path extrusionOk="0" h="607695" w="2366645">
                <a:moveTo>
                  <a:pt x="2070218" y="607219"/>
                </a:moveTo>
                <a:lnTo>
                  <a:pt x="296201" y="607219"/>
                </a:lnTo>
                <a:lnTo>
                  <a:pt x="281319" y="606488"/>
                </a:lnTo>
                <a:lnTo>
                  <a:pt x="237122" y="599932"/>
                </a:lnTo>
                <a:lnTo>
                  <a:pt x="194373" y="586965"/>
                </a:lnTo>
                <a:lnTo>
                  <a:pt x="153982" y="567861"/>
                </a:lnTo>
                <a:lnTo>
                  <a:pt x="116838" y="543042"/>
                </a:lnTo>
                <a:lnTo>
                  <a:pt x="83732" y="513037"/>
                </a:lnTo>
                <a:lnTo>
                  <a:pt x="55392" y="478504"/>
                </a:lnTo>
                <a:lnTo>
                  <a:pt x="32421" y="440180"/>
                </a:lnTo>
                <a:lnTo>
                  <a:pt x="15326" y="398909"/>
                </a:lnTo>
                <a:lnTo>
                  <a:pt x="4470" y="355567"/>
                </a:lnTo>
                <a:lnTo>
                  <a:pt x="91" y="311110"/>
                </a:lnTo>
                <a:lnTo>
                  <a:pt x="0" y="303655"/>
                </a:lnTo>
                <a:lnTo>
                  <a:pt x="365" y="288755"/>
                </a:lnTo>
                <a:lnTo>
                  <a:pt x="5834" y="244415"/>
                </a:lnTo>
                <a:lnTo>
                  <a:pt x="17750" y="201357"/>
                </a:lnTo>
                <a:lnTo>
                  <a:pt x="35855" y="160513"/>
                </a:lnTo>
                <a:lnTo>
                  <a:pt x="59756" y="122768"/>
                </a:lnTo>
                <a:lnTo>
                  <a:pt x="88938" y="88938"/>
                </a:lnTo>
                <a:lnTo>
                  <a:pt x="122768" y="59756"/>
                </a:lnTo>
                <a:lnTo>
                  <a:pt x="160513" y="35855"/>
                </a:lnTo>
                <a:lnTo>
                  <a:pt x="201357" y="17750"/>
                </a:lnTo>
                <a:lnTo>
                  <a:pt x="244415" y="5834"/>
                </a:lnTo>
                <a:lnTo>
                  <a:pt x="288755" y="365"/>
                </a:lnTo>
                <a:lnTo>
                  <a:pt x="303655" y="0"/>
                </a:lnTo>
                <a:lnTo>
                  <a:pt x="2070218" y="91"/>
                </a:lnTo>
                <a:lnTo>
                  <a:pt x="2114675" y="4470"/>
                </a:lnTo>
                <a:lnTo>
                  <a:pt x="2158017" y="15326"/>
                </a:lnTo>
                <a:lnTo>
                  <a:pt x="2199289" y="32421"/>
                </a:lnTo>
                <a:lnTo>
                  <a:pt x="2237613" y="55392"/>
                </a:lnTo>
                <a:lnTo>
                  <a:pt x="2272145" y="83732"/>
                </a:lnTo>
                <a:lnTo>
                  <a:pt x="2302151" y="116838"/>
                </a:lnTo>
                <a:lnTo>
                  <a:pt x="2326970" y="153982"/>
                </a:lnTo>
                <a:lnTo>
                  <a:pt x="2346073" y="194373"/>
                </a:lnTo>
                <a:lnTo>
                  <a:pt x="2359041" y="237122"/>
                </a:lnTo>
                <a:lnTo>
                  <a:pt x="2365597" y="281319"/>
                </a:lnTo>
                <a:lnTo>
                  <a:pt x="2366328" y="296201"/>
                </a:lnTo>
                <a:lnTo>
                  <a:pt x="2366328" y="311110"/>
                </a:lnTo>
                <a:lnTo>
                  <a:pt x="2361950" y="355567"/>
                </a:lnTo>
                <a:lnTo>
                  <a:pt x="2351093" y="398909"/>
                </a:lnTo>
                <a:lnTo>
                  <a:pt x="2333998" y="440180"/>
                </a:lnTo>
                <a:lnTo>
                  <a:pt x="2311027" y="478504"/>
                </a:lnTo>
                <a:lnTo>
                  <a:pt x="2282687" y="513037"/>
                </a:lnTo>
                <a:lnTo>
                  <a:pt x="2249581" y="543042"/>
                </a:lnTo>
                <a:lnTo>
                  <a:pt x="2212437" y="567861"/>
                </a:lnTo>
                <a:lnTo>
                  <a:pt x="2172046" y="586965"/>
                </a:lnTo>
                <a:lnTo>
                  <a:pt x="2129297" y="599932"/>
                </a:lnTo>
                <a:lnTo>
                  <a:pt x="2085100" y="606488"/>
                </a:lnTo>
                <a:lnTo>
                  <a:pt x="2070218" y="607219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4751552" y="3536751"/>
            <a:ext cx="8325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Mean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11233030" y="3536751"/>
            <a:ext cx="9258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Range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4615431" y="6615191"/>
            <a:ext cx="1103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Median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3966236" y="4426750"/>
            <a:ext cx="46863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Add all of the numbers and divide by N (# of items)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10500069" y="4426750"/>
            <a:ext cx="53073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Find the difference from the lowest and highest point in the data.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3966236" y="7505191"/>
            <a:ext cx="54459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Find the middle point- Even number? Find average of middle points.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10500069" y="7505191"/>
            <a:ext cx="55956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Find the number that occurs the most. More than one? It’s multi- modal.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10512769" y="6565245"/>
            <a:ext cx="2366645" cy="607695"/>
          </a:xfrm>
          <a:custGeom>
            <a:rect b="b" l="l" r="r" t="t"/>
            <a:pathLst>
              <a:path extrusionOk="0" h="607695" w="2366645">
                <a:moveTo>
                  <a:pt x="2070218" y="607219"/>
                </a:moveTo>
                <a:lnTo>
                  <a:pt x="296201" y="607219"/>
                </a:lnTo>
                <a:lnTo>
                  <a:pt x="281319" y="606488"/>
                </a:lnTo>
                <a:lnTo>
                  <a:pt x="237122" y="599932"/>
                </a:lnTo>
                <a:lnTo>
                  <a:pt x="194373" y="586965"/>
                </a:lnTo>
                <a:lnTo>
                  <a:pt x="153982" y="567861"/>
                </a:lnTo>
                <a:lnTo>
                  <a:pt x="116838" y="543042"/>
                </a:lnTo>
                <a:lnTo>
                  <a:pt x="83732" y="513037"/>
                </a:lnTo>
                <a:lnTo>
                  <a:pt x="55392" y="478504"/>
                </a:lnTo>
                <a:lnTo>
                  <a:pt x="32421" y="440180"/>
                </a:lnTo>
                <a:lnTo>
                  <a:pt x="15326" y="398909"/>
                </a:lnTo>
                <a:lnTo>
                  <a:pt x="4470" y="355567"/>
                </a:lnTo>
                <a:lnTo>
                  <a:pt x="91" y="311110"/>
                </a:lnTo>
                <a:lnTo>
                  <a:pt x="0" y="303655"/>
                </a:lnTo>
                <a:lnTo>
                  <a:pt x="365" y="288755"/>
                </a:lnTo>
                <a:lnTo>
                  <a:pt x="5834" y="244415"/>
                </a:lnTo>
                <a:lnTo>
                  <a:pt x="17750" y="201357"/>
                </a:lnTo>
                <a:lnTo>
                  <a:pt x="35855" y="160513"/>
                </a:lnTo>
                <a:lnTo>
                  <a:pt x="59756" y="122768"/>
                </a:lnTo>
                <a:lnTo>
                  <a:pt x="88938" y="88938"/>
                </a:lnTo>
                <a:lnTo>
                  <a:pt x="122768" y="59756"/>
                </a:lnTo>
                <a:lnTo>
                  <a:pt x="160513" y="35855"/>
                </a:lnTo>
                <a:lnTo>
                  <a:pt x="201357" y="17750"/>
                </a:lnTo>
                <a:lnTo>
                  <a:pt x="244415" y="5834"/>
                </a:lnTo>
                <a:lnTo>
                  <a:pt x="288755" y="365"/>
                </a:lnTo>
                <a:lnTo>
                  <a:pt x="303655" y="0"/>
                </a:lnTo>
                <a:lnTo>
                  <a:pt x="2070218" y="91"/>
                </a:lnTo>
                <a:lnTo>
                  <a:pt x="2114675" y="4470"/>
                </a:lnTo>
                <a:lnTo>
                  <a:pt x="2158017" y="15326"/>
                </a:lnTo>
                <a:lnTo>
                  <a:pt x="2199289" y="32421"/>
                </a:lnTo>
                <a:lnTo>
                  <a:pt x="2237613" y="55392"/>
                </a:lnTo>
                <a:lnTo>
                  <a:pt x="2272145" y="83732"/>
                </a:lnTo>
                <a:lnTo>
                  <a:pt x="2302151" y="116838"/>
                </a:lnTo>
                <a:lnTo>
                  <a:pt x="2326970" y="153982"/>
                </a:lnTo>
                <a:lnTo>
                  <a:pt x="2346073" y="194373"/>
                </a:lnTo>
                <a:lnTo>
                  <a:pt x="2359041" y="237122"/>
                </a:lnTo>
                <a:lnTo>
                  <a:pt x="2365597" y="281319"/>
                </a:lnTo>
                <a:lnTo>
                  <a:pt x="2366328" y="296201"/>
                </a:lnTo>
                <a:lnTo>
                  <a:pt x="2366328" y="311110"/>
                </a:lnTo>
                <a:lnTo>
                  <a:pt x="2361950" y="355567"/>
                </a:lnTo>
                <a:lnTo>
                  <a:pt x="2351093" y="398909"/>
                </a:lnTo>
                <a:lnTo>
                  <a:pt x="2333998" y="440180"/>
                </a:lnTo>
                <a:lnTo>
                  <a:pt x="2311027" y="478504"/>
                </a:lnTo>
                <a:lnTo>
                  <a:pt x="2282687" y="513037"/>
                </a:lnTo>
                <a:lnTo>
                  <a:pt x="2249581" y="543042"/>
                </a:lnTo>
                <a:lnTo>
                  <a:pt x="2212437" y="567861"/>
                </a:lnTo>
                <a:lnTo>
                  <a:pt x="2172046" y="586965"/>
                </a:lnTo>
                <a:lnTo>
                  <a:pt x="2129297" y="599932"/>
                </a:lnTo>
                <a:lnTo>
                  <a:pt x="2085100" y="606488"/>
                </a:lnTo>
                <a:lnTo>
                  <a:pt x="2070218" y="607219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11253972" y="6615191"/>
            <a:ext cx="8820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Mode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5"/>
          <p:cNvSpPr txBox="1"/>
          <p:nvPr>
            <p:ph idx="11" type="ftr"/>
          </p:nvPr>
        </p:nvSpPr>
        <p:spPr>
          <a:xfrm>
            <a:off x="542256" y="10447571"/>
            <a:ext cx="178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5"/>
          <p:cNvSpPr txBox="1"/>
          <p:nvPr>
            <p:ph idx="12" type="sldNum"/>
          </p:nvPr>
        </p:nvSpPr>
        <p:spPr>
          <a:xfrm>
            <a:off x="19406334" y="10447571"/>
            <a:ext cx="38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636494" y="1746203"/>
            <a:ext cx="91572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How do we calculate mean, median, mode and range?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>
            <p:ph type="title"/>
          </p:nvPr>
        </p:nvSpPr>
        <p:spPr>
          <a:xfrm>
            <a:off x="636494" y="950365"/>
            <a:ext cx="38646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Additional Review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6"/>
          <p:cNvSpPr txBox="1"/>
          <p:nvPr/>
        </p:nvSpPr>
        <p:spPr>
          <a:xfrm>
            <a:off x="1390400" y="3682438"/>
            <a:ext cx="8119800" cy="43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Let’s check out the MathAntics take on mean, median and mode!</a:t>
            </a:r>
            <a:endParaRPr sz="70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7" name="Google Shape;107;p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0885" y="3183149"/>
            <a:ext cx="7120202" cy="5329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 txBox="1"/>
          <p:nvPr>
            <p:ph idx="11" type="ftr"/>
          </p:nvPr>
        </p:nvSpPr>
        <p:spPr>
          <a:xfrm>
            <a:off x="542256" y="10447571"/>
            <a:ext cx="178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6"/>
          <p:cNvSpPr txBox="1"/>
          <p:nvPr>
            <p:ph idx="12" type="sldNum"/>
          </p:nvPr>
        </p:nvSpPr>
        <p:spPr>
          <a:xfrm>
            <a:off x="19406334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5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"/>
          <p:cNvSpPr txBox="1"/>
          <p:nvPr>
            <p:ph type="title"/>
          </p:nvPr>
        </p:nvSpPr>
        <p:spPr>
          <a:xfrm>
            <a:off x="636494" y="855917"/>
            <a:ext cx="89631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473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latin typeface="Gill Sans"/>
                <a:ea typeface="Gill Sans"/>
                <a:cs typeface="Gill Sans"/>
                <a:sym typeface="Gill Sans"/>
              </a:rPr>
              <a:t>Class Survey</a:t>
            </a:r>
            <a:endParaRPr sz="75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9235320" y="3497275"/>
            <a:ext cx="1832610" cy="607695"/>
          </a:xfrm>
          <a:custGeom>
            <a:rect b="b" l="l" r="r" t="t"/>
            <a:pathLst>
              <a:path extrusionOk="0" h="607695" w="1832609">
                <a:moveTo>
                  <a:pt x="1536203" y="607219"/>
                </a:moveTo>
                <a:lnTo>
                  <a:pt x="296201" y="607219"/>
                </a:lnTo>
                <a:lnTo>
                  <a:pt x="281319" y="606488"/>
                </a:lnTo>
                <a:lnTo>
                  <a:pt x="237122" y="599932"/>
                </a:lnTo>
                <a:lnTo>
                  <a:pt x="194373" y="586965"/>
                </a:lnTo>
                <a:lnTo>
                  <a:pt x="153982" y="567861"/>
                </a:lnTo>
                <a:lnTo>
                  <a:pt x="116838" y="543042"/>
                </a:lnTo>
                <a:lnTo>
                  <a:pt x="83732" y="513037"/>
                </a:lnTo>
                <a:lnTo>
                  <a:pt x="55392" y="478504"/>
                </a:lnTo>
                <a:lnTo>
                  <a:pt x="32421" y="440180"/>
                </a:lnTo>
                <a:lnTo>
                  <a:pt x="15326" y="398909"/>
                </a:lnTo>
                <a:lnTo>
                  <a:pt x="4470" y="355567"/>
                </a:lnTo>
                <a:lnTo>
                  <a:pt x="91" y="311110"/>
                </a:lnTo>
                <a:lnTo>
                  <a:pt x="0" y="303655"/>
                </a:lnTo>
                <a:lnTo>
                  <a:pt x="365" y="288755"/>
                </a:lnTo>
                <a:lnTo>
                  <a:pt x="5834" y="244415"/>
                </a:lnTo>
                <a:lnTo>
                  <a:pt x="17750" y="201357"/>
                </a:lnTo>
                <a:lnTo>
                  <a:pt x="35855" y="160513"/>
                </a:lnTo>
                <a:lnTo>
                  <a:pt x="59756" y="122768"/>
                </a:lnTo>
                <a:lnTo>
                  <a:pt x="88938" y="88938"/>
                </a:lnTo>
                <a:lnTo>
                  <a:pt x="122768" y="59756"/>
                </a:lnTo>
                <a:lnTo>
                  <a:pt x="160513" y="35855"/>
                </a:lnTo>
                <a:lnTo>
                  <a:pt x="201357" y="17750"/>
                </a:lnTo>
                <a:lnTo>
                  <a:pt x="244415" y="5834"/>
                </a:lnTo>
                <a:lnTo>
                  <a:pt x="288755" y="365"/>
                </a:lnTo>
                <a:lnTo>
                  <a:pt x="303655" y="0"/>
                </a:lnTo>
                <a:lnTo>
                  <a:pt x="1536203" y="91"/>
                </a:lnTo>
                <a:lnTo>
                  <a:pt x="1580660" y="4470"/>
                </a:lnTo>
                <a:lnTo>
                  <a:pt x="1624002" y="15326"/>
                </a:lnTo>
                <a:lnTo>
                  <a:pt x="1665274" y="32421"/>
                </a:lnTo>
                <a:lnTo>
                  <a:pt x="1703598" y="55392"/>
                </a:lnTo>
                <a:lnTo>
                  <a:pt x="1738130" y="83732"/>
                </a:lnTo>
                <a:lnTo>
                  <a:pt x="1768136" y="116838"/>
                </a:lnTo>
                <a:lnTo>
                  <a:pt x="1792954" y="153982"/>
                </a:lnTo>
                <a:lnTo>
                  <a:pt x="1812058" y="194373"/>
                </a:lnTo>
                <a:lnTo>
                  <a:pt x="1825026" y="237122"/>
                </a:lnTo>
                <a:lnTo>
                  <a:pt x="1831582" y="281319"/>
                </a:lnTo>
                <a:lnTo>
                  <a:pt x="1832313" y="296201"/>
                </a:lnTo>
                <a:lnTo>
                  <a:pt x="1832313" y="311110"/>
                </a:lnTo>
                <a:lnTo>
                  <a:pt x="1827934" y="355567"/>
                </a:lnTo>
                <a:lnTo>
                  <a:pt x="1817078" y="398909"/>
                </a:lnTo>
                <a:lnTo>
                  <a:pt x="1799982" y="440180"/>
                </a:lnTo>
                <a:lnTo>
                  <a:pt x="1777012" y="478504"/>
                </a:lnTo>
                <a:lnTo>
                  <a:pt x="1748672" y="513037"/>
                </a:lnTo>
                <a:lnTo>
                  <a:pt x="1715565" y="543042"/>
                </a:lnTo>
                <a:lnTo>
                  <a:pt x="1678422" y="567861"/>
                </a:lnTo>
                <a:lnTo>
                  <a:pt x="1638031" y="586965"/>
                </a:lnTo>
                <a:lnTo>
                  <a:pt x="1595282" y="599932"/>
                </a:lnTo>
                <a:lnTo>
                  <a:pt x="1551085" y="606488"/>
                </a:lnTo>
                <a:lnTo>
                  <a:pt x="1536203" y="607219"/>
                </a:lnTo>
                <a:close/>
              </a:path>
            </a:pathLst>
          </a:custGeom>
          <a:solidFill>
            <a:srgbClr val="53585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7"/>
          <p:cNvSpPr/>
          <p:nvPr/>
        </p:nvSpPr>
        <p:spPr>
          <a:xfrm>
            <a:off x="9235320" y="5110671"/>
            <a:ext cx="1832609" cy="607695"/>
          </a:xfrm>
          <a:custGeom>
            <a:rect b="b" l="l" r="r" t="t"/>
            <a:pathLst>
              <a:path extrusionOk="0" h="607695" w="1832609">
                <a:moveTo>
                  <a:pt x="1536203" y="607219"/>
                </a:moveTo>
                <a:lnTo>
                  <a:pt x="296201" y="607219"/>
                </a:lnTo>
                <a:lnTo>
                  <a:pt x="281319" y="606488"/>
                </a:lnTo>
                <a:lnTo>
                  <a:pt x="237122" y="599932"/>
                </a:lnTo>
                <a:lnTo>
                  <a:pt x="194373" y="586965"/>
                </a:lnTo>
                <a:lnTo>
                  <a:pt x="153982" y="567861"/>
                </a:lnTo>
                <a:lnTo>
                  <a:pt x="116838" y="543042"/>
                </a:lnTo>
                <a:lnTo>
                  <a:pt x="83732" y="513037"/>
                </a:lnTo>
                <a:lnTo>
                  <a:pt x="55392" y="478504"/>
                </a:lnTo>
                <a:lnTo>
                  <a:pt x="32421" y="440180"/>
                </a:lnTo>
                <a:lnTo>
                  <a:pt x="15326" y="398909"/>
                </a:lnTo>
                <a:lnTo>
                  <a:pt x="4470" y="355567"/>
                </a:lnTo>
                <a:lnTo>
                  <a:pt x="91" y="311110"/>
                </a:lnTo>
                <a:lnTo>
                  <a:pt x="0" y="303655"/>
                </a:lnTo>
                <a:lnTo>
                  <a:pt x="365" y="288755"/>
                </a:lnTo>
                <a:lnTo>
                  <a:pt x="5834" y="244415"/>
                </a:lnTo>
                <a:lnTo>
                  <a:pt x="17750" y="201357"/>
                </a:lnTo>
                <a:lnTo>
                  <a:pt x="35855" y="160513"/>
                </a:lnTo>
                <a:lnTo>
                  <a:pt x="59756" y="122768"/>
                </a:lnTo>
                <a:lnTo>
                  <a:pt x="88938" y="88938"/>
                </a:lnTo>
                <a:lnTo>
                  <a:pt x="122768" y="59756"/>
                </a:lnTo>
                <a:lnTo>
                  <a:pt x="160513" y="35855"/>
                </a:lnTo>
                <a:lnTo>
                  <a:pt x="201357" y="17750"/>
                </a:lnTo>
                <a:lnTo>
                  <a:pt x="244415" y="5834"/>
                </a:lnTo>
                <a:lnTo>
                  <a:pt x="288755" y="365"/>
                </a:lnTo>
                <a:lnTo>
                  <a:pt x="303655" y="0"/>
                </a:lnTo>
                <a:lnTo>
                  <a:pt x="1536203" y="91"/>
                </a:lnTo>
                <a:lnTo>
                  <a:pt x="1580660" y="4470"/>
                </a:lnTo>
                <a:lnTo>
                  <a:pt x="1624002" y="15326"/>
                </a:lnTo>
                <a:lnTo>
                  <a:pt x="1665274" y="32421"/>
                </a:lnTo>
                <a:lnTo>
                  <a:pt x="1703598" y="55392"/>
                </a:lnTo>
                <a:lnTo>
                  <a:pt x="1738130" y="83732"/>
                </a:lnTo>
                <a:lnTo>
                  <a:pt x="1768136" y="116838"/>
                </a:lnTo>
                <a:lnTo>
                  <a:pt x="1792954" y="153982"/>
                </a:lnTo>
                <a:lnTo>
                  <a:pt x="1812058" y="194373"/>
                </a:lnTo>
                <a:lnTo>
                  <a:pt x="1825026" y="237122"/>
                </a:lnTo>
                <a:lnTo>
                  <a:pt x="1831582" y="281319"/>
                </a:lnTo>
                <a:lnTo>
                  <a:pt x="1832313" y="296201"/>
                </a:lnTo>
                <a:lnTo>
                  <a:pt x="1832313" y="311110"/>
                </a:lnTo>
                <a:lnTo>
                  <a:pt x="1827934" y="355567"/>
                </a:lnTo>
                <a:lnTo>
                  <a:pt x="1817078" y="398909"/>
                </a:lnTo>
                <a:lnTo>
                  <a:pt x="1799982" y="440180"/>
                </a:lnTo>
                <a:lnTo>
                  <a:pt x="1777012" y="478504"/>
                </a:lnTo>
                <a:lnTo>
                  <a:pt x="1748672" y="513037"/>
                </a:lnTo>
                <a:lnTo>
                  <a:pt x="1715565" y="543042"/>
                </a:lnTo>
                <a:lnTo>
                  <a:pt x="1678422" y="567861"/>
                </a:lnTo>
                <a:lnTo>
                  <a:pt x="1638031" y="586965"/>
                </a:lnTo>
                <a:lnTo>
                  <a:pt x="1595282" y="599932"/>
                </a:lnTo>
                <a:lnTo>
                  <a:pt x="1551085" y="606488"/>
                </a:lnTo>
                <a:lnTo>
                  <a:pt x="1536203" y="607219"/>
                </a:lnTo>
                <a:close/>
              </a:path>
            </a:pathLst>
          </a:custGeom>
          <a:solidFill>
            <a:srgbClr val="53585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7"/>
          <p:cNvSpPr/>
          <p:nvPr/>
        </p:nvSpPr>
        <p:spPr>
          <a:xfrm>
            <a:off x="9235320" y="6724067"/>
            <a:ext cx="1832609" cy="607695"/>
          </a:xfrm>
          <a:custGeom>
            <a:rect b="b" l="l" r="r" t="t"/>
            <a:pathLst>
              <a:path extrusionOk="0" h="607695" w="1832609">
                <a:moveTo>
                  <a:pt x="1536203" y="607219"/>
                </a:moveTo>
                <a:lnTo>
                  <a:pt x="296201" y="607219"/>
                </a:lnTo>
                <a:lnTo>
                  <a:pt x="281319" y="606488"/>
                </a:lnTo>
                <a:lnTo>
                  <a:pt x="237122" y="599932"/>
                </a:lnTo>
                <a:lnTo>
                  <a:pt x="194373" y="586965"/>
                </a:lnTo>
                <a:lnTo>
                  <a:pt x="153982" y="567861"/>
                </a:lnTo>
                <a:lnTo>
                  <a:pt x="116838" y="543042"/>
                </a:lnTo>
                <a:lnTo>
                  <a:pt x="83732" y="513037"/>
                </a:lnTo>
                <a:lnTo>
                  <a:pt x="55392" y="478504"/>
                </a:lnTo>
                <a:lnTo>
                  <a:pt x="32421" y="440180"/>
                </a:lnTo>
                <a:lnTo>
                  <a:pt x="15326" y="398909"/>
                </a:lnTo>
                <a:lnTo>
                  <a:pt x="4470" y="355567"/>
                </a:lnTo>
                <a:lnTo>
                  <a:pt x="91" y="311110"/>
                </a:lnTo>
                <a:lnTo>
                  <a:pt x="0" y="303655"/>
                </a:lnTo>
                <a:lnTo>
                  <a:pt x="365" y="288755"/>
                </a:lnTo>
                <a:lnTo>
                  <a:pt x="5834" y="244415"/>
                </a:lnTo>
                <a:lnTo>
                  <a:pt x="17750" y="201357"/>
                </a:lnTo>
                <a:lnTo>
                  <a:pt x="35855" y="160513"/>
                </a:lnTo>
                <a:lnTo>
                  <a:pt x="59756" y="122768"/>
                </a:lnTo>
                <a:lnTo>
                  <a:pt x="88938" y="88938"/>
                </a:lnTo>
                <a:lnTo>
                  <a:pt x="122768" y="59756"/>
                </a:lnTo>
                <a:lnTo>
                  <a:pt x="160513" y="35855"/>
                </a:lnTo>
                <a:lnTo>
                  <a:pt x="201357" y="17750"/>
                </a:lnTo>
                <a:lnTo>
                  <a:pt x="244415" y="5834"/>
                </a:lnTo>
                <a:lnTo>
                  <a:pt x="288755" y="365"/>
                </a:lnTo>
                <a:lnTo>
                  <a:pt x="303655" y="0"/>
                </a:lnTo>
                <a:lnTo>
                  <a:pt x="1536203" y="91"/>
                </a:lnTo>
                <a:lnTo>
                  <a:pt x="1580660" y="4470"/>
                </a:lnTo>
                <a:lnTo>
                  <a:pt x="1624002" y="15326"/>
                </a:lnTo>
                <a:lnTo>
                  <a:pt x="1665274" y="32421"/>
                </a:lnTo>
                <a:lnTo>
                  <a:pt x="1703598" y="55392"/>
                </a:lnTo>
                <a:lnTo>
                  <a:pt x="1738130" y="83732"/>
                </a:lnTo>
                <a:lnTo>
                  <a:pt x="1768136" y="116838"/>
                </a:lnTo>
                <a:lnTo>
                  <a:pt x="1792954" y="153982"/>
                </a:lnTo>
                <a:lnTo>
                  <a:pt x="1812058" y="194373"/>
                </a:lnTo>
                <a:lnTo>
                  <a:pt x="1825026" y="237122"/>
                </a:lnTo>
                <a:lnTo>
                  <a:pt x="1831582" y="281319"/>
                </a:lnTo>
                <a:lnTo>
                  <a:pt x="1832313" y="296201"/>
                </a:lnTo>
                <a:lnTo>
                  <a:pt x="1832313" y="311110"/>
                </a:lnTo>
                <a:lnTo>
                  <a:pt x="1827934" y="355567"/>
                </a:lnTo>
                <a:lnTo>
                  <a:pt x="1817078" y="398909"/>
                </a:lnTo>
                <a:lnTo>
                  <a:pt x="1799982" y="440180"/>
                </a:lnTo>
                <a:lnTo>
                  <a:pt x="1777012" y="478504"/>
                </a:lnTo>
                <a:lnTo>
                  <a:pt x="1748672" y="513037"/>
                </a:lnTo>
                <a:lnTo>
                  <a:pt x="1715565" y="543042"/>
                </a:lnTo>
                <a:lnTo>
                  <a:pt x="1678422" y="567861"/>
                </a:lnTo>
                <a:lnTo>
                  <a:pt x="1638031" y="586965"/>
                </a:lnTo>
                <a:lnTo>
                  <a:pt x="1595282" y="599932"/>
                </a:lnTo>
                <a:lnTo>
                  <a:pt x="1551085" y="606488"/>
                </a:lnTo>
                <a:lnTo>
                  <a:pt x="1536203" y="607219"/>
                </a:lnTo>
                <a:close/>
              </a:path>
            </a:pathLst>
          </a:custGeom>
          <a:solidFill>
            <a:srgbClr val="53585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9235320" y="3547222"/>
            <a:ext cx="9125100" cy="4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4629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Step 1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t/>
            </a:r>
            <a:endParaRPr sz="18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Create a statistical question.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5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6291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Step 2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t/>
            </a:r>
            <a:endParaRPr sz="18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Post questions on wall.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5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629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Step 3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t/>
            </a:r>
            <a:endParaRPr sz="18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Use data to compute mean, median, mode and range.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7"/>
          <p:cNvSpPr txBox="1"/>
          <p:nvPr>
            <p:ph idx="11" type="ftr"/>
          </p:nvPr>
        </p:nvSpPr>
        <p:spPr>
          <a:xfrm>
            <a:off x="542256" y="10447571"/>
            <a:ext cx="178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1" name="Google Shape;121;p7"/>
          <p:cNvSpPr txBox="1"/>
          <p:nvPr>
            <p:ph idx="12" type="sldNum"/>
          </p:nvPr>
        </p:nvSpPr>
        <p:spPr>
          <a:xfrm>
            <a:off x="19406334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6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/>
          <p:nvPr>
            <p:ph type="title"/>
          </p:nvPr>
        </p:nvSpPr>
        <p:spPr>
          <a:xfrm>
            <a:off x="636494" y="855917"/>
            <a:ext cx="8963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3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Statistical Questions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9779806" y="3947523"/>
            <a:ext cx="2366645" cy="607695"/>
          </a:xfrm>
          <a:custGeom>
            <a:rect b="b" l="l" r="r" t="t"/>
            <a:pathLst>
              <a:path extrusionOk="0" h="607695" w="2366645">
                <a:moveTo>
                  <a:pt x="2070218" y="607219"/>
                </a:moveTo>
                <a:lnTo>
                  <a:pt x="296201" y="607219"/>
                </a:lnTo>
                <a:lnTo>
                  <a:pt x="281319" y="606488"/>
                </a:lnTo>
                <a:lnTo>
                  <a:pt x="237122" y="599932"/>
                </a:lnTo>
                <a:lnTo>
                  <a:pt x="194373" y="586965"/>
                </a:lnTo>
                <a:lnTo>
                  <a:pt x="153982" y="567861"/>
                </a:lnTo>
                <a:lnTo>
                  <a:pt x="116838" y="543042"/>
                </a:lnTo>
                <a:lnTo>
                  <a:pt x="83732" y="513037"/>
                </a:lnTo>
                <a:lnTo>
                  <a:pt x="55392" y="478504"/>
                </a:lnTo>
                <a:lnTo>
                  <a:pt x="32421" y="440180"/>
                </a:lnTo>
                <a:lnTo>
                  <a:pt x="15326" y="398909"/>
                </a:lnTo>
                <a:lnTo>
                  <a:pt x="4470" y="355567"/>
                </a:lnTo>
                <a:lnTo>
                  <a:pt x="91" y="311110"/>
                </a:lnTo>
                <a:lnTo>
                  <a:pt x="0" y="303655"/>
                </a:lnTo>
                <a:lnTo>
                  <a:pt x="365" y="288755"/>
                </a:lnTo>
                <a:lnTo>
                  <a:pt x="5834" y="244415"/>
                </a:lnTo>
                <a:lnTo>
                  <a:pt x="17750" y="201357"/>
                </a:lnTo>
                <a:lnTo>
                  <a:pt x="35855" y="160513"/>
                </a:lnTo>
                <a:lnTo>
                  <a:pt x="59756" y="122768"/>
                </a:lnTo>
                <a:lnTo>
                  <a:pt x="88938" y="88938"/>
                </a:lnTo>
                <a:lnTo>
                  <a:pt x="122768" y="59756"/>
                </a:lnTo>
                <a:lnTo>
                  <a:pt x="160513" y="35855"/>
                </a:lnTo>
                <a:lnTo>
                  <a:pt x="201357" y="17750"/>
                </a:lnTo>
                <a:lnTo>
                  <a:pt x="244415" y="5834"/>
                </a:lnTo>
                <a:lnTo>
                  <a:pt x="288755" y="365"/>
                </a:lnTo>
                <a:lnTo>
                  <a:pt x="303655" y="0"/>
                </a:lnTo>
                <a:lnTo>
                  <a:pt x="2070218" y="91"/>
                </a:lnTo>
                <a:lnTo>
                  <a:pt x="2114675" y="4470"/>
                </a:lnTo>
                <a:lnTo>
                  <a:pt x="2158017" y="15326"/>
                </a:lnTo>
                <a:lnTo>
                  <a:pt x="2199289" y="32421"/>
                </a:lnTo>
                <a:lnTo>
                  <a:pt x="2237613" y="55392"/>
                </a:lnTo>
                <a:lnTo>
                  <a:pt x="2272145" y="83732"/>
                </a:lnTo>
                <a:lnTo>
                  <a:pt x="2302151" y="116838"/>
                </a:lnTo>
                <a:lnTo>
                  <a:pt x="2326970" y="153982"/>
                </a:lnTo>
                <a:lnTo>
                  <a:pt x="2346073" y="194373"/>
                </a:lnTo>
                <a:lnTo>
                  <a:pt x="2359041" y="237122"/>
                </a:lnTo>
                <a:lnTo>
                  <a:pt x="2365597" y="281319"/>
                </a:lnTo>
                <a:lnTo>
                  <a:pt x="2366328" y="296201"/>
                </a:lnTo>
                <a:lnTo>
                  <a:pt x="2366328" y="311110"/>
                </a:lnTo>
                <a:lnTo>
                  <a:pt x="2361950" y="355567"/>
                </a:lnTo>
                <a:lnTo>
                  <a:pt x="2351093" y="398909"/>
                </a:lnTo>
                <a:lnTo>
                  <a:pt x="2333998" y="440180"/>
                </a:lnTo>
                <a:lnTo>
                  <a:pt x="2311027" y="478504"/>
                </a:lnTo>
                <a:lnTo>
                  <a:pt x="2282687" y="513037"/>
                </a:lnTo>
                <a:lnTo>
                  <a:pt x="2249581" y="543042"/>
                </a:lnTo>
                <a:lnTo>
                  <a:pt x="2212437" y="567861"/>
                </a:lnTo>
                <a:lnTo>
                  <a:pt x="2172046" y="586965"/>
                </a:lnTo>
                <a:lnTo>
                  <a:pt x="2129297" y="599932"/>
                </a:lnTo>
                <a:lnTo>
                  <a:pt x="2085100" y="606488"/>
                </a:lnTo>
                <a:lnTo>
                  <a:pt x="2070218" y="607219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4366359" y="3947523"/>
            <a:ext cx="4533900" cy="607695"/>
          </a:xfrm>
          <a:custGeom>
            <a:rect b="b" l="l" r="r" t="t"/>
            <a:pathLst>
              <a:path extrusionOk="0" h="607695" w="4533900">
                <a:moveTo>
                  <a:pt x="4237692" y="607219"/>
                </a:moveTo>
                <a:lnTo>
                  <a:pt x="296201" y="607219"/>
                </a:lnTo>
                <a:lnTo>
                  <a:pt x="281319" y="606488"/>
                </a:lnTo>
                <a:lnTo>
                  <a:pt x="237122" y="599932"/>
                </a:lnTo>
                <a:lnTo>
                  <a:pt x="194373" y="586965"/>
                </a:lnTo>
                <a:lnTo>
                  <a:pt x="153982" y="567861"/>
                </a:lnTo>
                <a:lnTo>
                  <a:pt x="116838" y="543042"/>
                </a:lnTo>
                <a:lnTo>
                  <a:pt x="83732" y="513037"/>
                </a:lnTo>
                <a:lnTo>
                  <a:pt x="55392" y="478504"/>
                </a:lnTo>
                <a:lnTo>
                  <a:pt x="32421" y="440180"/>
                </a:lnTo>
                <a:lnTo>
                  <a:pt x="15326" y="398909"/>
                </a:lnTo>
                <a:lnTo>
                  <a:pt x="4470" y="355567"/>
                </a:lnTo>
                <a:lnTo>
                  <a:pt x="91" y="311110"/>
                </a:lnTo>
                <a:lnTo>
                  <a:pt x="0" y="303655"/>
                </a:lnTo>
                <a:lnTo>
                  <a:pt x="365" y="288755"/>
                </a:lnTo>
                <a:lnTo>
                  <a:pt x="5834" y="244415"/>
                </a:lnTo>
                <a:lnTo>
                  <a:pt x="17750" y="201357"/>
                </a:lnTo>
                <a:lnTo>
                  <a:pt x="35855" y="160513"/>
                </a:lnTo>
                <a:lnTo>
                  <a:pt x="59756" y="122768"/>
                </a:lnTo>
                <a:lnTo>
                  <a:pt x="88938" y="88938"/>
                </a:lnTo>
                <a:lnTo>
                  <a:pt x="122768" y="59756"/>
                </a:lnTo>
                <a:lnTo>
                  <a:pt x="160513" y="35855"/>
                </a:lnTo>
                <a:lnTo>
                  <a:pt x="201357" y="17750"/>
                </a:lnTo>
                <a:lnTo>
                  <a:pt x="244415" y="5834"/>
                </a:lnTo>
                <a:lnTo>
                  <a:pt x="288755" y="365"/>
                </a:lnTo>
                <a:lnTo>
                  <a:pt x="303655" y="0"/>
                </a:lnTo>
                <a:lnTo>
                  <a:pt x="4237692" y="91"/>
                </a:lnTo>
                <a:lnTo>
                  <a:pt x="4282149" y="4470"/>
                </a:lnTo>
                <a:lnTo>
                  <a:pt x="4325491" y="15326"/>
                </a:lnTo>
                <a:lnTo>
                  <a:pt x="4366762" y="32421"/>
                </a:lnTo>
                <a:lnTo>
                  <a:pt x="4405086" y="55392"/>
                </a:lnTo>
                <a:lnTo>
                  <a:pt x="4439618" y="83732"/>
                </a:lnTo>
                <a:lnTo>
                  <a:pt x="4469624" y="116838"/>
                </a:lnTo>
                <a:lnTo>
                  <a:pt x="4494443" y="153982"/>
                </a:lnTo>
                <a:lnTo>
                  <a:pt x="4513546" y="194373"/>
                </a:lnTo>
                <a:lnTo>
                  <a:pt x="4526514" y="237122"/>
                </a:lnTo>
                <a:lnTo>
                  <a:pt x="4533071" y="281319"/>
                </a:lnTo>
                <a:lnTo>
                  <a:pt x="4533801" y="296201"/>
                </a:lnTo>
                <a:lnTo>
                  <a:pt x="4533801" y="311110"/>
                </a:lnTo>
                <a:lnTo>
                  <a:pt x="4529423" y="355567"/>
                </a:lnTo>
                <a:lnTo>
                  <a:pt x="4518566" y="398909"/>
                </a:lnTo>
                <a:lnTo>
                  <a:pt x="4501471" y="440180"/>
                </a:lnTo>
                <a:lnTo>
                  <a:pt x="4478500" y="478504"/>
                </a:lnTo>
                <a:lnTo>
                  <a:pt x="4450160" y="513037"/>
                </a:lnTo>
                <a:lnTo>
                  <a:pt x="4417054" y="543042"/>
                </a:lnTo>
                <a:lnTo>
                  <a:pt x="4379910" y="567861"/>
                </a:lnTo>
                <a:lnTo>
                  <a:pt x="4339519" y="586965"/>
                </a:lnTo>
                <a:lnTo>
                  <a:pt x="4296771" y="599932"/>
                </a:lnTo>
                <a:lnTo>
                  <a:pt x="4252574" y="606488"/>
                </a:lnTo>
                <a:lnTo>
                  <a:pt x="4237692" y="607219"/>
                </a:lnTo>
                <a:close/>
              </a:path>
            </a:pathLst>
          </a:custGeom>
          <a:solidFill>
            <a:srgbClr val="53585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4366359" y="4845116"/>
            <a:ext cx="4533900" cy="607695"/>
          </a:xfrm>
          <a:custGeom>
            <a:rect b="b" l="l" r="r" t="t"/>
            <a:pathLst>
              <a:path extrusionOk="0" h="607695" w="4533900">
                <a:moveTo>
                  <a:pt x="4237692" y="607219"/>
                </a:moveTo>
                <a:lnTo>
                  <a:pt x="296201" y="607219"/>
                </a:lnTo>
                <a:lnTo>
                  <a:pt x="281319" y="606488"/>
                </a:lnTo>
                <a:lnTo>
                  <a:pt x="237122" y="599932"/>
                </a:lnTo>
                <a:lnTo>
                  <a:pt x="194373" y="586965"/>
                </a:lnTo>
                <a:lnTo>
                  <a:pt x="153982" y="567861"/>
                </a:lnTo>
                <a:lnTo>
                  <a:pt x="116838" y="543042"/>
                </a:lnTo>
                <a:lnTo>
                  <a:pt x="83732" y="513037"/>
                </a:lnTo>
                <a:lnTo>
                  <a:pt x="55392" y="478504"/>
                </a:lnTo>
                <a:lnTo>
                  <a:pt x="32421" y="440180"/>
                </a:lnTo>
                <a:lnTo>
                  <a:pt x="15326" y="398909"/>
                </a:lnTo>
                <a:lnTo>
                  <a:pt x="4470" y="355567"/>
                </a:lnTo>
                <a:lnTo>
                  <a:pt x="91" y="311110"/>
                </a:lnTo>
                <a:lnTo>
                  <a:pt x="0" y="303655"/>
                </a:lnTo>
                <a:lnTo>
                  <a:pt x="365" y="288755"/>
                </a:lnTo>
                <a:lnTo>
                  <a:pt x="5834" y="244415"/>
                </a:lnTo>
                <a:lnTo>
                  <a:pt x="17750" y="201357"/>
                </a:lnTo>
                <a:lnTo>
                  <a:pt x="35855" y="160513"/>
                </a:lnTo>
                <a:lnTo>
                  <a:pt x="59756" y="122768"/>
                </a:lnTo>
                <a:lnTo>
                  <a:pt x="88938" y="88938"/>
                </a:lnTo>
                <a:lnTo>
                  <a:pt x="122768" y="59756"/>
                </a:lnTo>
                <a:lnTo>
                  <a:pt x="160513" y="35855"/>
                </a:lnTo>
                <a:lnTo>
                  <a:pt x="201357" y="17750"/>
                </a:lnTo>
                <a:lnTo>
                  <a:pt x="244415" y="5834"/>
                </a:lnTo>
                <a:lnTo>
                  <a:pt x="288755" y="365"/>
                </a:lnTo>
                <a:lnTo>
                  <a:pt x="303655" y="0"/>
                </a:lnTo>
                <a:lnTo>
                  <a:pt x="4237692" y="91"/>
                </a:lnTo>
                <a:lnTo>
                  <a:pt x="4282149" y="4470"/>
                </a:lnTo>
                <a:lnTo>
                  <a:pt x="4325491" y="15326"/>
                </a:lnTo>
                <a:lnTo>
                  <a:pt x="4366762" y="32421"/>
                </a:lnTo>
                <a:lnTo>
                  <a:pt x="4405086" y="55392"/>
                </a:lnTo>
                <a:lnTo>
                  <a:pt x="4439618" y="83732"/>
                </a:lnTo>
                <a:lnTo>
                  <a:pt x="4469624" y="116838"/>
                </a:lnTo>
                <a:lnTo>
                  <a:pt x="4494443" y="153982"/>
                </a:lnTo>
                <a:lnTo>
                  <a:pt x="4513546" y="194373"/>
                </a:lnTo>
                <a:lnTo>
                  <a:pt x="4526514" y="237122"/>
                </a:lnTo>
                <a:lnTo>
                  <a:pt x="4533071" y="281319"/>
                </a:lnTo>
                <a:lnTo>
                  <a:pt x="4533801" y="296201"/>
                </a:lnTo>
                <a:lnTo>
                  <a:pt x="4533801" y="311110"/>
                </a:lnTo>
                <a:lnTo>
                  <a:pt x="4529423" y="355567"/>
                </a:lnTo>
                <a:lnTo>
                  <a:pt x="4518566" y="398909"/>
                </a:lnTo>
                <a:lnTo>
                  <a:pt x="4501471" y="440180"/>
                </a:lnTo>
                <a:lnTo>
                  <a:pt x="4478500" y="478504"/>
                </a:lnTo>
                <a:lnTo>
                  <a:pt x="4450160" y="513037"/>
                </a:lnTo>
                <a:lnTo>
                  <a:pt x="4417054" y="543042"/>
                </a:lnTo>
                <a:lnTo>
                  <a:pt x="4379910" y="567861"/>
                </a:lnTo>
                <a:lnTo>
                  <a:pt x="4339519" y="586965"/>
                </a:lnTo>
                <a:lnTo>
                  <a:pt x="4296771" y="599932"/>
                </a:lnTo>
                <a:lnTo>
                  <a:pt x="4252574" y="606488"/>
                </a:lnTo>
                <a:lnTo>
                  <a:pt x="4237692" y="607219"/>
                </a:lnTo>
                <a:close/>
              </a:path>
            </a:pathLst>
          </a:custGeom>
          <a:solidFill>
            <a:srgbClr val="53585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10248767" y="3997469"/>
            <a:ext cx="14244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Examples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8"/>
          <p:cNvSpPr txBox="1"/>
          <p:nvPr>
            <p:ph idx="11" type="ftr"/>
          </p:nvPr>
        </p:nvSpPr>
        <p:spPr>
          <a:xfrm>
            <a:off x="542256" y="10447571"/>
            <a:ext cx="178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8"/>
          <p:cNvSpPr txBox="1"/>
          <p:nvPr>
            <p:ph idx="12" type="sldNum"/>
          </p:nvPr>
        </p:nvSpPr>
        <p:spPr>
          <a:xfrm>
            <a:off x="19406334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7</a:t>
            </a:r>
            <a:endParaRPr>
              <a:solidFill>
                <a:srgbClr val="53585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3" name="Google Shape;133;p8"/>
          <p:cNvSpPr txBox="1"/>
          <p:nvPr/>
        </p:nvSpPr>
        <p:spPr>
          <a:xfrm>
            <a:off x="4814378" y="3997469"/>
            <a:ext cx="36462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Have numerical answers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The answers can vary.</a:t>
            </a:r>
            <a:endParaRPr sz="28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9767106" y="4876998"/>
            <a:ext cx="58275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How old am I?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rtl="0" algn="l">
              <a:lnSpc>
                <a:spcPct val="1174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-Not statistical, only one answer.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rtl="0" algn="l">
              <a:lnSpc>
                <a:spcPct val="1174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How old are my classmates?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rtl="0" algn="l">
              <a:lnSpc>
                <a:spcPct val="1174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-Statistical, many possible answers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9"/>
          <p:cNvSpPr txBox="1"/>
          <p:nvPr>
            <p:ph type="title"/>
          </p:nvPr>
        </p:nvSpPr>
        <p:spPr>
          <a:xfrm>
            <a:off x="636494" y="855917"/>
            <a:ext cx="8963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3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Data Collection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9"/>
          <p:cNvSpPr txBox="1"/>
          <p:nvPr>
            <p:ph idx="11" type="ftr"/>
          </p:nvPr>
        </p:nvSpPr>
        <p:spPr>
          <a:xfrm>
            <a:off x="542256" y="10447571"/>
            <a:ext cx="178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Statistics CER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9"/>
          <p:cNvSpPr txBox="1"/>
          <p:nvPr>
            <p:ph idx="12" type="sldNum"/>
          </p:nvPr>
        </p:nvSpPr>
        <p:spPr>
          <a:xfrm>
            <a:off x="19406334" y="10447571"/>
            <a:ext cx="38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8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4343188" y="3400808"/>
            <a:ext cx="11235000" cy="53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12700" marR="302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Once all papers are on the wall, we will line up and take turns putting our responses on each other’s papers.</a:t>
            </a:r>
            <a:endParaRPr sz="49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47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Be sure to give a clear numerical answer to the question.</a:t>
            </a:r>
            <a:endParaRPr sz="495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2022-11-17T21:21:14Z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2022-11-12T00:00:00Z</vt:filetime>
  </property>
  <property fmtid="{D5CDD505-2E9C-101B-9397-08002B2CF9AE}" pid="3" name="LastSaved">
    <vt:filetime>2022-11-17T00:00:00Z</vt:filetime>
  </property>
  <property fmtid="{D5CDD505-2E9C-101B-9397-08002B2CF9AE}" pid="4" name="Producer">
    <vt:lpwstr>Adobe XD</vt:lpwstr>
  </property>
</Properties>
</file>