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11309350" cx="20104100"/>
  <p:notesSz cx="20104100" cy="1130935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hOY9DxKt0QPGzZyaqokdYfLwOa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6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11308556"/>
                </a:moveTo>
                <a:lnTo>
                  <a:pt x="0" y="11308556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11308556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6"/>
          <p:cNvSpPr txBox="1"/>
          <p:nvPr>
            <p:ph type="title"/>
          </p:nvPr>
        </p:nvSpPr>
        <p:spPr>
          <a:xfrm>
            <a:off x="636494" y="855917"/>
            <a:ext cx="5570008" cy="2310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Font typeface="Gill Sans"/>
              <a:buNone/>
              <a:defRPr i="0" sz="41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542250" y="10447725"/>
            <a:ext cx="50868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3585E"/>
              </a:buClr>
              <a:buSzPts val="1400"/>
              <a:buFont typeface="Gill Sans"/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boot Slides" showMasterSp="0">
  <p:cSld name="Two Content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11308556"/>
                </a:moveTo>
                <a:lnTo>
                  <a:pt x="0" y="11308556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11308556"/>
                </a:lnTo>
                <a:close/>
              </a:path>
            </a:pathLst>
          </a:custGeom>
          <a:solidFill>
            <a:srgbClr val="29A8E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7"/>
          <p:cNvSpPr txBox="1"/>
          <p:nvPr>
            <p:ph type="title"/>
          </p:nvPr>
        </p:nvSpPr>
        <p:spPr>
          <a:xfrm>
            <a:off x="636494" y="855917"/>
            <a:ext cx="5570008" cy="2310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ill Sans"/>
              <a:buNone/>
              <a:defRPr i="0" sz="41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1" type="ftr"/>
          </p:nvPr>
        </p:nvSpPr>
        <p:spPr>
          <a:xfrm>
            <a:off x="542240" y="10468500"/>
            <a:ext cx="50868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ill Sans"/>
              <a:buNone/>
              <a:defRPr i="0" sz="23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 flipH="1">
            <a:off x="18585900" y="10448169"/>
            <a:ext cx="996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1pPr>
            <a:lvl2pPr indent="0" lvl="1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2pPr>
            <a:lvl3pPr indent="0" lvl="2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3pPr>
            <a:lvl4pPr indent="0" lvl="3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4pPr>
            <a:lvl5pPr indent="0" lvl="4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5pPr>
            <a:lvl6pPr indent="0" lvl="5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6pPr>
            <a:lvl7pPr indent="0" lvl="6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7pPr>
            <a:lvl8pPr indent="0" lvl="7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8pPr>
            <a:lvl9pPr indent="0" lvl="8" marL="38100" rtl="0" algn="r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chemeClr val="lt1"/>
                </a:solidFill>
              </a:defRPr>
            </a:lvl9pPr>
          </a:lstStyle>
          <a:p>
            <a:pPr indent="0" lvl="0" marL="3810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fld id="{00000000-1234-1234-1234-123412341234}" type="slidenum">
              <a:rPr lang="en-US">
                <a:solidFill>
                  <a:srgbClr val="53585E"/>
                </a:solidFill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636494" y="855917"/>
            <a:ext cx="5570008" cy="2310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Font typeface="Gill Sans"/>
              <a:buNone/>
              <a:defRPr i="0" sz="41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542252" y="10468500"/>
            <a:ext cx="52230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3585E"/>
              </a:buClr>
              <a:buSzPts val="1400"/>
              <a:buFont typeface="Gill Sans"/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ctrTitle"/>
          </p:nvPr>
        </p:nvSpPr>
        <p:spPr>
          <a:xfrm>
            <a:off x="971563" y="3390337"/>
            <a:ext cx="3513454" cy="2310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Font typeface="Gill Sans"/>
              <a:buNone/>
              <a:defRPr i="0" sz="41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" type="subTitle"/>
          </p:nvPr>
        </p:nvSpPr>
        <p:spPr>
          <a:xfrm>
            <a:off x="971563" y="6227743"/>
            <a:ext cx="6468109" cy="1491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Font typeface="Gill Sans"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1" type="ftr"/>
          </p:nvPr>
        </p:nvSpPr>
        <p:spPr>
          <a:xfrm>
            <a:off x="542252" y="10468500"/>
            <a:ext cx="52656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3585E"/>
              </a:buClr>
              <a:buSzPts val="1400"/>
              <a:buFont typeface="Gill Sans"/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38100">
              <a:lnSpc>
                <a:spcPct val="106739"/>
              </a:lnSpc>
              <a:spcBef>
                <a:spcPts val="0"/>
              </a:spcBef>
              <a:buNone/>
              <a:defRPr i="0" sz="2300"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/>
          <p:nvPr/>
        </p:nvSpPr>
        <p:spPr>
          <a:xfrm>
            <a:off x="0" y="0"/>
            <a:ext cx="10052050" cy="11308715"/>
          </a:xfrm>
          <a:custGeom>
            <a:rect b="b" l="l" r="r" t="t"/>
            <a:pathLst>
              <a:path extrusionOk="0" h="11308715" w="10052050">
                <a:moveTo>
                  <a:pt x="10052049" y="11308556"/>
                </a:moveTo>
                <a:lnTo>
                  <a:pt x="0" y="11308556"/>
                </a:lnTo>
                <a:lnTo>
                  <a:pt x="0" y="0"/>
                </a:lnTo>
                <a:lnTo>
                  <a:pt x="10052049" y="0"/>
                </a:lnTo>
                <a:lnTo>
                  <a:pt x="10052049" y="11308556"/>
                </a:lnTo>
                <a:close/>
              </a:path>
            </a:pathLst>
          </a:custGeom>
          <a:solidFill>
            <a:srgbClr val="29A8E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542240" y="10468500"/>
            <a:ext cx="50868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ill Sans"/>
              <a:buNone/>
              <a:defRPr i="0" sz="23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636494" y="855917"/>
            <a:ext cx="5570008" cy="2310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Font typeface="Gill Sans"/>
              <a:buNone/>
              <a:defRPr i="0" sz="4100" u="none" cap="none" strike="noStrike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1" type="ftr"/>
          </p:nvPr>
        </p:nvSpPr>
        <p:spPr>
          <a:xfrm>
            <a:off x="542237" y="10468500"/>
            <a:ext cx="6031500" cy="3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3585E"/>
              </a:buClr>
              <a:buSzPts val="1400"/>
              <a:buFont typeface="Gill Sans"/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5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38100">
              <a:lnSpc>
                <a:spcPct val="106739"/>
              </a:lnSpc>
              <a:spcBef>
                <a:spcPts val="0"/>
              </a:spcBef>
              <a:buNone/>
              <a:defRPr i="0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3.jpg"/><Relationship Id="rId5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jpg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>
            <p:ph type="title"/>
          </p:nvPr>
        </p:nvSpPr>
        <p:spPr>
          <a:xfrm>
            <a:off x="3337158" y="4766375"/>
            <a:ext cx="13429800" cy="17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381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45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4</a:t>
            </a:r>
            <a:r>
              <a:rPr b="1" baseline="30000" lang="en-US" sz="9975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th	</a:t>
            </a:r>
            <a:r>
              <a:rPr b="1" lang="en-US" sz="1145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Grade Math</a:t>
            </a:r>
            <a:endParaRPr sz="1145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9" name="Google Shape;3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8763" y="9981200"/>
            <a:ext cx="2426575" cy="6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/>
          <p:nvPr>
            <p:ph idx="1" type="subTitle"/>
          </p:nvPr>
        </p:nvSpPr>
        <p:spPr>
          <a:xfrm>
            <a:off x="971563" y="6227743"/>
            <a:ext cx="6468000" cy="17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</a:rPr>
              <a:t>A way in which luck or chance occurred for an event to happen with no strategy being involved</a:t>
            </a:r>
            <a:endParaRPr sz="3300"/>
          </a:p>
        </p:txBody>
      </p:sp>
      <p:sp>
        <p:nvSpPr>
          <p:cNvPr id="137" name="Google Shape;137;p10"/>
          <p:cNvSpPr txBox="1"/>
          <p:nvPr>
            <p:ph type="ctrTitle"/>
          </p:nvPr>
        </p:nvSpPr>
        <p:spPr>
          <a:xfrm>
            <a:off x="971585" y="3390325"/>
            <a:ext cx="6468000" cy="25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6650">
            <a:spAutoFit/>
          </a:bodyPr>
          <a:lstStyle/>
          <a:p>
            <a:pPr indent="0" lvl="0" marL="12700" marR="5080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Random Chance</a:t>
            </a:r>
            <a:endParaRPr sz="7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10"/>
          <p:cNvSpPr txBox="1"/>
          <p:nvPr>
            <p:ph idx="11" type="ftr"/>
          </p:nvPr>
        </p:nvSpPr>
        <p:spPr>
          <a:xfrm>
            <a:off x="542256" y="10468512"/>
            <a:ext cx="19260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139" name="Google Shape;139;p10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Bingo, Gambling, Game, Luck, Bingo" id="140" name="Google Shape;14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70550" y="3090850"/>
            <a:ext cx="4795850" cy="512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/>
        </p:nvSpPr>
        <p:spPr>
          <a:xfrm>
            <a:off x="6039471" y="2165039"/>
            <a:ext cx="10875600" cy="11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Explain how playing bingo is a game of chance.What probability do you have for winning?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6" name="Google Shape;146;p11"/>
          <p:cNvSpPr txBox="1"/>
          <p:nvPr>
            <p:ph type="title"/>
          </p:nvPr>
        </p:nvSpPr>
        <p:spPr>
          <a:xfrm>
            <a:off x="636494" y="855917"/>
            <a:ext cx="5570100" cy="25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0" lvl="0" marL="12700" marR="5080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/>
              <a:t>Bingo Chances</a:t>
            </a:r>
            <a:endParaRPr sz="7500"/>
          </a:p>
        </p:txBody>
      </p:sp>
      <p:sp>
        <p:nvSpPr>
          <p:cNvPr id="147" name="Google Shape;147;p11"/>
          <p:cNvSpPr txBox="1"/>
          <p:nvPr/>
        </p:nvSpPr>
        <p:spPr>
          <a:xfrm>
            <a:off x="542256" y="10447571"/>
            <a:ext cx="19449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4th Grade Math</a:t>
            </a:r>
            <a:endParaRPr sz="2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8" name="Google Shape;148;p11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Bingo, Gambling, Game, Luck, Bingo" id="149" name="Google Shape;14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2938" y="4469700"/>
            <a:ext cx="4718225" cy="504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/>
          <p:nvPr/>
        </p:nvSpPr>
        <p:spPr>
          <a:xfrm>
            <a:off x="1118149" y="3547400"/>
            <a:ext cx="8418000" cy="42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050">
            <a:spAutoFit/>
          </a:bodyPr>
          <a:lstStyle/>
          <a:p>
            <a:pPr indent="0" lvl="0" marL="12700" marR="3420109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Random Chance</a:t>
            </a:r>
            <a:endParaRPr sz="7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marR="5080" rtl="0" algn="just">
              <a:lnSpc>
                <a:spcPct val="114848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 way in which luck or chance occurred for an event to happen with no strategy being involved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5" name="Google Shape;155;p12"/>
          <p:cNvSpPr txBox="1"/>
          <p:nvPr/>
        </p:nvSpPr>
        <p:spPr>
          <a:xfrm>
            <a:off x="11494803" y="1138918"/>
            <a:ext cx="7088400" cy="27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Math example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marR="5080" rtl="0" algn="l">
              <a:lnSpc>
                <a:spcPct val="1157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Patterns and sequences happen in nature. Look at the picture of the tree and number of branches.What would be the next number in the patterns?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6" name="Google Shape;156;p12"/>
          <p:cNvSpPr txBox="1"/>
          <p:nvPr/>
        </p:nvSpPr>
        <p:spPr>
          <a:xfrm>
            <a:off x="542256" y="10447571"/>
            <a:ext cx="19449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4th Grade Math</a:t>
            </a:r>
            <a:endParaRPr sz="23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p12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8" name="Google Shape;15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70927" y="4689312"/>
            <a:ext cx="6536125" cy="534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/>
          <p:nvPr>
            <p:ph type="title"/>
          </p:nvPr>
        </p:nvSpPr>
        <p:spPr>
          <a:xfrm>
            <a:off x="636494" y="855917"/>
            <a:ext cx="5570100" cy="14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0300">
            <a:spAutoFit/>
          </a:bodyPr>
          <a:lstStyle/>
          <a:p>
            <a:pPr indent="0" lvl="0" marL="12700" rtl="0" algn="l">
              <a:lnSpc>
                <a:spcPct val="1182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Review</a:t>
            </a:r>
            <a:endParaRPr/>
          </a:p>
          <a:p>
            <a:pPr indent="0" lvl="0" marL="12700" rtl="0" algn="l">
              <a:lnSpc>
                <a:spcPct val="1182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9A8E1"/>
                </a:solidFill>
              </a:rPr>
              <a:t>3 main fallacies</a:t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542256" y="10447571"/>
            <a:ext cx="19449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4th Grade Math</a:t>
            </a:r>
            <a:endParaRPr sz="2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5" name="Google Shape;165;p13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2448858" y="4322925"/>
            <a:ext cx="41361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Bias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7977555" y="3732825"/>
            <a:ext cx="4136100" cy="11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162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Correlation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rtl="0" algn="l">
              <a:lnSpc>
                <a:spcPct val="1162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is not causation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13506178" y="4322925"/>
            <a:ext cx="41361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Random chance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2461614" y="49795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"/>
          <p:cNvSpPr/>
          <p:nvPr/>
        </p:nvSpPr>
        <p:spPr>
          <a:xfrm>
            <a:off x="7990241" y="49795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"/>
          <p:cNvSpPr/>
          <p:nvPr/>
        </p:nvSpPr>
        <p:spPr>
          <a:xfrm>
            <a:off x="13518868" y="49795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Bingo, Gambling, Game, Luck, Bingo" id="172" name="Google Shape;17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21425" y="5550075"/>
            <a:ext cx="2905612" cy="3106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ist, Tug-Of-War, Cartoon, Strong" id="173" name="Google Shape;17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8848" y="5724693"/>
            <a:ext cx="4136100" cy="275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7550" y="5724703"/>
            <a:ext cx="4136375" cy="3106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8750" y="5330125"/>
            <a:ext cx="2426575" cy="6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/>
          <p:nvPr>
            <p:ph type="title"/>
          </p:nvPr>
        </p:nvSpPr>
        <p:spPr>
          <a:xfrm>
            <a:off x="636494" y="855917"/>
            <a:ext cx="5570100" cy="7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03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Objectives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2060535" y="4528422"/>
            <a:ext cx="5992500" cy="32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The students will be able to identify the type of bias or other fallacy in a math example by using critical thinking skills.</a:t>
            </a:r>
            <a:endParaRPr sz="41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11411036" y="4528422"/>
            <a:ext cx="5992500" cy="19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975">
            <a:spAutoFit/>
          </a:bodyPr>
          <a:lstStyle/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The students will be able to explain why this example is biased or contains a fallacy.</a:t>
            </a:r>
            <a:endParaRPr sz="41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2"/>
          <p:cNvSpPr/>
          <p:nvPr/>
        </p:nvSpPr>
        <p:spPr>
          <a:xfrm>
            <a:off x="2073235" y="4296046"/>
            <a:ext cx="6594475" cy="0"/>
          </a:xfrm>
          <a:custGeom>
            <a:rect b="b" l="l" r="r" t="t"/>
            <a:pathLst>
              <a:path extrusionOk="0" h="120000" w="6594475">
                <a:moveTo>
                  <a:pt x="0" y="0"/>
                </a:moveTo>
                <a:lnTo>
                  <a:pt x="6594298" y="0"/>
                </a:lnTo>
              </a:path>
            </a:pathLst>
          </a:custGeom>
          <a:noFill/>
          <a:ln cap="flat" cmpd="sng" w="31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11423736" y="4296046"/>
            <a:ext cx="6594475" cy="0"/>
          </a:xfrm>
          <a:custGeom>
            <a:rect b="b" l="l" r="r" t="t"/>
            <a:pathLst>
              <a:path extrusionOk="0" h="120000" w="6594475">
                <a:moveTo>
                  <a:pt x="0" y="0"/>
                </a:moveTo>
                <a:lnTo>
                  <a:pt x="6594298" y="0"/>
                </a:lnTo>
              </a:path>
            </a:pathLst>
          </a:custGeom>
          <a:noFill/>
          <a:ln cap="flat" cmpd="sng" w="31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"/>
          <p:cNvSpPr txBox="1"/>
          <p:nvPr>
            <p:ph idx="11" type="ftr"/>
          </p:nvPr>
        </p:nvSpPr>
        <p:spPr>
          <a:xfrm>
            <a:off x="542240" y="10468500"/>
            <a:ext cx="50868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4th Grade Math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" name="Google Shape;50;p2"/>
          <p:cNvSpPr txBox="1"/>
          <p:nvPr>
            <p:ph idx="12" type="sldNum"/>
          </p:nvPr>
        </p:nvSpPr>
        <p:spPr>
          <a:xfrm>
            <a:off x="19186437" y="10468196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/>
          <p:nvPr>
            <p:ph type="title"/>
          </p:nvPr>
        </p:nvSpPr>
        <p:spPr>
          <a:xfrm>
            <a:off x="636494" y="855917"/>
            <a:ext cx="5570100" cy="7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03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main fallacies</a:t>
            </a:r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2448858" y="3830125"/>
            <a:ext cx="41361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Bias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7977555" y="3240025"/>
            <a:ext cx="4136100" cy="11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162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Correlation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rtl="0" algn="l">
              <a:lnSpc>
                <a:spcPct val="1162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is not causation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8" name="Google Shape;58;p3"/>
          <p:cNvSpPr txBox="1"/>
          <p:nvPr/>
        </p:nvSpPr>
        <p:spPr>
          <a:xfrm>
            <a:off x="13506178" y="3830125"/>
            <a:ext cx="41361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Random chance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2461614" y="44867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"/>
          <p:cNvSpPr/>
          <p:nvPr/>
        </p:nvSpPr>
        <p:spPr>
          <a:xfrm>
            <a:off x="7990241" y="44867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"/>
          <p:cNvSpPr/>
          <p:nvPr/>
        </p:nvSpPr>
        <p:spPr>
          <a:xfrm>
            <a:off x="13518868" y="4486771"/>
            <a:ext cx="4136390" cy="0"/>
          </a:xfrm>
          <a:custGeom>
            <a:rect b="b" l="l" r="r" t="t"/>
            <a:pathLst>
              <a:path extrusionOk="0" h="120000" w="4136390">
                <a:moveTo>
                  <a:pt x="0" y="0"/>
                </a:moveTo>
                <a:lnTo>
                  <a:pt x="4135999" y="0"/>
                </a:lnTo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"/>
          <p:cNvSpPr txBox="1"/>
          <p:nvPr>
            <p:ph idx="11" type="ftr"/>
          </p:nvPr>
        </p:nvSpPr>
        <p:spPr>
          <a:xfrm>
            <a:off x="542256" y="10468512"/>
            <a:ext cx="19260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63" name="Google Shape;63;p3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Bingo, Gambling, Game, Luck, Bingo" id="64" name="Google Shape;6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21425" y="5057275"/>
            <a:ext cx="2905612" cy="3106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ist, Tug-Of-War, Cartoon, Strong" id="65" name="Google Shape;6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8848" y="5231893"/>
            <a:ext cx="4136100" cy="275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7550" y="5231903"/>
            <a:ext cx="4136375" cy="3106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/>
          <p:nvPr/>
        </p:nvSpPr>
        <p:spPr>
          <a:xfrm>
            <a:off x="5172621" y="870765"/>
            <a:ext cx="13267800" cy="11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Look in newspaper or magazine articles for bias. Find an example of bias with numbers. Be ready to explain how this bias is a fallacy.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2" name="Google Shape;72;p5"/>
          <p:cNvSpPr txBox="1"/>
          <p:nvPr>
            <p:ph type="title"/>
          </p:nvPr>
        </p:nvSpPr>
        <p:spPr>
          <a:xfrm>
            <a:off x="636494" y="855917"/>
            <a:ext cx="5570100" cy="11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/>
              <a:t>Find Bias</a:t>
            </a:r>
            <a:endParaRPr sz="7500"/>
          </a:p>
        </p:txBody>
      </p:sp>
      <p:sp>
        <p:nvSpPr>
          <p:cNvPr id="73" name="Google Shape;73;p5"/>
          <p:cNvSpPr txBox="1"/>
          <p:nvPr>
            <p:ph idx="11" type="ftr"/>
          </p:nvPr>
        </p:nvSpPr>
        <p:spPr>
          <a:xfrm>
            <a:off x="542250" y="10447725"/>
            <a:ext cx="50868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74" name="Google Shape;74;p5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ld Newspaper, Newspaper, Retro, Sepia" id="75" name="Google Shape;7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30174" y="3906898"/>
            <a:ext cx="7643750" cy="509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/>
        </p:nvSpPr>
        <p:spPr>
          <a:xfrm>
            <a:off x="971563" y="5850791"/>
            <a:ext cx="4598100" cy="17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An opinion or thought not based on evidence or experience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" name="Google Shape;81;p4"/>
          <p:cNvSpPr txBox="1"/>
          <p:nvPr>
            <p:ph type="ctrTitle"/>
          </p:nvPr>
        </p:nvSpPr>
        <p:spPr>
          <a:xfrm>
            <a:off x="971563" y="3390337"/>
            <a:ext cx="3513600" cy="21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179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Bias</a:t>
            </a:r>
            <a:endParaRPr sz="7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4"/>
          <p:cNvSpPr txBox="1"/>
          <p:nvPr>
            <p:ph idx="11" type="ftr"/>
          </p:nvPr>
        </p:nvSpPr>
        <p:spPr>
          <a:xfrm>
            <a:off x="542256" y="10468512"/>
            <a:ext cx="19260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83" name="Google Shape;83;p4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Resist, Tug-Of-War, Cartoon, Strong" id="84" name="Google Shape;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18426" y="3685751"/>
            <a:ext cx="5921341" cy="394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/>
          <p:nvPr/>
        </p:nvSpPr>
        <p:spPr>
          <a:xfrm>
            <a:off x="1118155" y="6416219"/>
            <a:ext cx="7731900" cy="23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56539" lvl="0" marL="268605" rtl="0" algn="l">
              <a:lnSpc>
                <a:spcPct val="11742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Gill Sans"/>
              <a:buChar char="-"/>
            </a:pPr>
            <a:r>
              <a:rPr lang="en-US"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Could include a group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  <a:p>
            <a:pPr indent="-256540" lvl="0" marL="269240" marR="5080" rtl="0" algn="l">
              <a:lnSpc>
                <a:spcPct val="114848"/>
              </a:lnSpc>
              <a:spcBef>
                <a:spcPts val="18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Gill Sans"/>
              <a:buChar char="-"/>
            </a:pPr>
            <a:r>
              <a:rPr lang="en-US"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Could include more information or withhold information to persuade the reader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6"/>
          <p:cNvSpPr txBox="1"/>
          <p:nvPr/>
        </p:nvSpPr>
        <p:spPr>
          <a:xfrm>
            <a:off x="1118155" y="3421285"/>
            <a:ext cx="6254100" cy="27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Bias</a:t>
            </a:r>
            <a:endParaRPr b="1" sz="7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marR="5080" rtl="0" algn="l">
              <a:lnSpc>
                <a:spcPct val="114848"/>
              </a:lnSpc>
              <a:spcBef>
                <a:spcPts val="3465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An opinion or thought not based on evidence or experience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6"/>
          <p:cNvSpPr txBox="1"/>
          <p:nvPr/>
        </p:nvSpPr>
        <p:spPr>
          <a:xfrm>
            <a:off x="11494803" y="1138918"/>
            <a:ext cx="21324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Math example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11494803" y="1976589"/>
            <a:ext cx="71424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800">
            <a:spAutoFit/>
          </a:bodyPr>
          <a:lstStyle/>
          <a:p>
            <a:pPr indent="0" lvl="0" marL="12700" marR="5080" rtl="0" algn="l">
              <a:lnSpc>
                <a:spcPct val="1157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There is a sale at a store.The price tag is hidden.Without looking at the price tag, a woman makes a comment that she could afford the small piece of jewelry because she has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12700" rtl="0" algn="l">
              <a:lnSpc>
                <a:spcPct val="1122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$100,000.</a:t>
            </a:r>
            <a:endParaRPr sz="2850">
              <a:solidFill>
                <a:srgbClr val="53585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11494803" y="4872876"/>
            <a:ext cx="6442800" cy="20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800">
            <a:spAutoFit/>
          </a:bodyPr>
          <a:lstStyle/>
          <a:p>
            <a:pPr indent="0" lvl="0" marL="12700" marR="5080" rtl="0" algn="l">
              <a:lnSpc>
                <a:spcPct val="1157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Look at the price tag of the small piece of jewelry. Round the price tag to the nearest hundred thousandths to determine if the woman could afford it.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94" name="Google Shape;94;p6"/>
          <p:cNvGrpSpPr/>
          <p:nvPr/>
        </p:nvGrpSpPr>
        <p:grpSpPr>
          <a:xfrm>
            <a:off x="11507503" y="7423857"/>
            <a:ext cx="4701427" cy="3026085"/>
            <a:chOff x="11507503" y="7423857"/>
            <a:chExt cx="4701427" cy="3026085"/>
          </a:xfrm>
        </p:grpSpPr>
        <p:pic>
          <p:nvPicPr>
            <p:cNvPr id="95" name="Google Shape;95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507503" y="7423857"/>
              <a:ext cx="4701427" cy="30260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6"/>
            <p:cNvSpPr/>
            <p:nvPr/>
          </p:nvSpPr>
          <p:spPr>
            <a:xfrm>
              <a:off x="13716859" y="9591331"/>
              <a:ext cx="2314575" cy="649605"/>
            </a:xfrm>
            <a:custGeom>
              <a:rect b="b" l="l" r="r" t="t"/>
              <a:pathLst>
                <a:path extrusionOk="0" h="649604" w="2314575">
                  <a:moveTo>
                    <a:pt x="1997436" y="649097"/>
                  </a:moveTo>
                  <a:lnTo>
                    <a:pt x="316629" y="649097"/>
                  </a:lnTo>
                  <a:lnTo>
                    <a:pt x="269105" y="644416"/>
                  </a:lnTo>
                  <a:lnTo>
                    <a:pt x="222774" y="632811"/>
                  </a:lnTo>
                  <a:lnTo>
                    <a:pt x="178656" y="614536"/>
                  </a:lnTo>
                  <a:lnTo>
                    <a:pt x="137689" y="589982"/>
                  </a:lnTo>
                  <a:lnTo>
                    <a:pt x="100775" y="559687"/>
                  </a:lnTo>
                  <a:lnTo>
                    <a:pt x="68700" y="524298"/>
                  </a:lnTo>
                  <a:lnTo>
                    <a:pt x="42170" y="484593"/>
                  </a:lnTo>
                  <a:lnTo>
                    <a:pt x="21749" y="441416"/>
                  </a:lnTo>
                  <a:lnTo>
                    <a:pt x="7887" y="395719"/>
                  </a:lnTo>
                  <a:lnTo>
                    <a:pt x="879" y="348473"/>
                  </a:lnTo>
                  <a:lnTo>
                    <a:pt x="0" y="324597"/>
                  </a:lnTo>
                  <a:lnTo>
                    <a:pt x="390" y="308670"/>
                  </a:lnTo>
                  <a:lnTo>
                    <a:pt x="6237" y="261271"/>
                  </a:lnTo>
                  <a:lnTo>
                    <a:pt x="18974" y="215243"/>
                  </a:lnTo>
                  <a:lnTo>
                    <a:pt x="38328" y="171583"/>
                  </a:lnTo>
                  <a:lnTo>
                    <a:pt x="63878" y="131234"/>
                  </a:lnTo>
                  <a:lnTo>
                    <a:pt x="95072" y="95072"/>
                  </a:lnTo>
                  <a:lnTo>
                    <a:pt x="131234" y="63878"/>
                  </a:lnTo>
                  <a:lnTo>
                    <a:pt x="171583" y="38328"/>
                  </a:lnTo>
                  <a:lnTo>
                    <a:pt x="215243" y="18974"/>
                  </a:lnTo>
                  <a:lnTo>
                    <a:pt x="261271" y="6237"/>
                  </a:lnTo>
                  <a:lnTo>
                    <a:pt x="308670" y="390"/>
                  </a:lnTo>
                  <a:lnTo>
                    <a:pt x="324597" y="0"/>
                  </a:lnTo>
                  <a:lnTo>
                    <a:pt x="1997436" y="97"/>
                  </a:lnTo>
                  <a:lnTo>
                    <a:pt x="2044959" y="4778"/>
                  </a:lnTo>
                  <a:lnTo>
                    <a:pt x="2091290" y="16383"/>
                  </a:lnTo>
                  <a:lnTo>
                    <a:pt x="2135408" y="34657"/>
                  </a:lnTo>
                  <a:lnTo>
                    <a:pt x="2176375" y="59212"/>
                  </a:lnTo>
                  <a:lnTo>
                    <a:pt x="2213289" y="89506"/>
                  </a:lnTo>
                  <a:lnTo>
                    <a:pt x="2245364" y="124896"/>
                  </a:lnTo>
                  <a:lnTo>
                    <a:pt x="2271895" y="164601"/>
                  </a:lnTo>
                  <a:lnTo>
                    <a:pt x="2292316" y="207778"/>
                  </a:lnTo>
                  <a:lnTo>
                    <a:pt x="2306177" y="253475"/>
                  </a:lnTo>
                  <a:lnTo>
                    <a:pt x="2313186" y="300720"/>
                  </a:lnTo>
                  <a:lnTo>
                    <a:pt x="2313967" y="316629"/>
                  </a:lnTo>
                  <a:lnTo>
                    <a:pt x="2313967" y="332565"/>
                  </a:lnTo>
                  <a:lnTo>
                    <a:pt x="2309287" y="380088"/>
                  </a:lnTo>
                  <a:lnTo>
                    <a:pt x="2297681" y="426420"/>
                  </a:lnTo>
                  <a:lnTo>
                    <a:pt x="2279407" y="470538"/>
                  </a:lnTo>
                  <a:lnTo>
                    <a:pt x="2254852" y="511505"/>
                  </a:lnTo>
                  <a:lnTo>
                    <a:pt x="2224558" y="548418"/>
                  </a:lnTo>
                  <a:lnTo>
                    <a:pt x="2189168" y="580494"/>
                  </a:lnTo>
                  <a:lnTo>
                    <a:pt x="2149463" y="607024"/>
                  </a:lnTo>
                  <a:lnTo>
                    <a:pt x="2106286" y="627445"/>
                  </a:lnTo>
                  <a:lnTo>
                    <a:pt x="2060590" y="641307"/>
                  </a:lnTo>
                  <a:lnTo>
                    <a:pt x="2013344" y="648315"/>
                  </a:lnTo>
                  <a:lnTo>
                    <a:pt x="1997436" y="649097"/>
                  </a:lnTo>
                  <a:close/>
                </a:path>
              </a:pathLst>
            </a:custGeom>
            <a:solidFill>
              <a:srgbClr val="29A8E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6"/>
          <p:cNvSpPr txBox="1"/>
          <p:nvPr/>
        </p:nvSpPr>
        <p:spPr>
          <a:xfrm>
            <a:off x="13925175" y="9664325"/>
            <a:ext cx="19860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65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$999,</a:t>
            </a:r>
            <a:r>
              <a:rPr lang="en-US" sz="27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010</a:t>
            </a:r>
            <a:r>
              <a:rPr lang="en-US"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.00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6"/>
          <p:cNvSpPr txBox="1"/>
          <p:nvPr>
            <p:ph idx="11" type="ftr"/>
          </p:nvPr>
        </p:nvSpPr>
        <p:spPr>
          <a:xfrm>
            <a:off x="542240" y="10468500"/>
            <a:ext cx="50868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99" name="Google Shape;99;p6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/>
          <p:nvPr/>
        </p:nvSpPr>
        <p:spPr>
          <a:xfrm>
            <a:off x="971575" y="6585116"/>
            <a:ext cx="6135300" cy="11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Two or more things are related, but one does not cause the other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7"/>
          <p:cNvSpPr txBox="1"/>
          <p:nvPr/>
        </p:nvSpPr>
        <p:spPr>
          <a:xfrm>
            <a:off x="971575" y="3586038"/>
            <a:ext cx="6491100" cy="25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6650">
            <a:spAutoFit/>
          </a:bodyPr>
          <a:lstStyle/>
          <a:p>
            <a:pPr indent="0" lvl="0" marL="12700" marR="5080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29A8E1"/>
                </a:solidFill>
                <a:latin typeface="Gill Sans"/>
                <a:ea typeface="Gill Sans"/>
                <a:cs typeface="Gill Sans"/>
                <a:sym typeface="Gill Sans"/>
              </a:rPr>
              <a:t>Correlation is not causation</a:t>
            </a:r>
            <a:endParaRPr sz="7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7"/>
          <p:cNvSpPr txBox="1"/>
          <p:nvPr>
            <p:ph idx="11" type="ftr"/>
          </p:nvPr>
        </p:nvSpPr>
        <p:spPr>
          <a:xfrm>
            <a:off x="542256" y="10468512"/>
            <a:ext cx="19260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107" name="Google Shape;107;p7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8" name="Google Shape;10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44176" y="3601112"/>
            <a:ext cx="5468526" cy="410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/>
        </p:nvSpPr>
        <p:spPr>
          <a:xfrm>
            <a:off x="7337861" y="2133626"/>
            <a:ext cx="11019900" cy="11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Find two numbers or situations that have something in common with each other. Explain how these numbers are related.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" name="Google Shape;114;p8"/>
          <p:cNvSpPr txBox="1"/>
          <p:nvPr>
            <p:ph type="title"/>
          </p:nvPr>
        </p:nvSpPr>
        <p:spPr>
          <a:xfrm>
            <a:off x="636494" y="855917"/>
            <a:ext cx="5570100" cy="25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0" lvl="0" marL="347345" marR="5080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/>
              <a:t>Find Correlations!</a:t>
            </a:r>
            <a:endParaRPr sz="7500"/>
          </a:p>
        </p:txBody>
      </p:sp>
      <p:sp>
        <p:nvSpPr>
          <p:cNvPr id="115" name="Google Shape;115;p8"/>
          <p:cNvSpPr txBox="1"/>
          <p:nvPr>
            <p:ph idx="11" type="ftr"/>
          </p:nvPr>
        </p:nvSpPr>
        <p:spPr>
          <a:xfrm>
            <a:off x="542250" y="10447725"/>
            <a:ext cx="50868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4th Grade Math</a:t>
            </a:r>
            <a:endParaRPr/>
          </a:p>
        </p:txBody>
      </p:sp>
      <p:sp>
        <p:nvSpPr>
          <p:cNvPr id="116" name="Google Shape;116;p8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appy Birthday, Numbers, Candles, Party" id="117" name="Google Shape;11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5713" y="5046979"/>
            <a:ext cx="6952686" cy="35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/>
          <p:nvPr/>
        </p:nvSpPr>
        <p:spPr>
          <a:xfrm>
            <a:off x="0" y="0"/>
            <a:ext cx="10052050" cy="11308715"/>
          </a:xfrm>
          <a:custGeom>
            <a:rect b="b" l="l" r="r" t="t"/>
            <a:pathLst>
              <a:path extrusionOk="0" h="11308715" w="10052050">
                <a:moveTo>
                  <a:pt x="10052049" y="11308556"/>
                </a:moveTo>
                <a:lnTo>
                  <a:pt x="0" y="11308556"/>
                </a:lnTo>
                <a:lnTo>
                  <a:pt x="0" y="0"/>
                </a:lnTo>
                <a:lnTo>
                  <a:pt x="10052049" y="0"/>
                </a:lnTo>
                <a:lnTo>
                  <a:pt x="10052049" y="11308556"/>
                </a:lnTo>
                <a:close/>
              </a:path>
            </a:pathLst>
          </a:custGeom>
          <a:solidFill>
            <a:srgbClr val="29A8E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"/>
          <p:cNvSpPr txBox="1"/>
          <p:nvPr/>
        </p:nvSpPr>
        <p:spPr>
          <a:xfrm>
            <a:off x="1118150" y="5998730"/>
            <a:ext cx="4359300" cy="17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marR="5080" rtl="0" algn="l">
              <a:lnSpc>
                <a:spcPct val="1148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Two or more things are related, but one does not cause the other.</a:t>
            </a:r>
            <a:endParaRPr sz="33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11494798" y="1138925"/>
            <a:ext cx="37944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Math example</a:t>
            </a:r>
            <a:endParaRPr sz="285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" name="Google Shape;125;p9"/>
          <p:cNvSpPr txBox="1"/>
          <p:nvPr>
            <p:ph type="title"/>
          </p:nvPr>
        </p:nvSpPr>
        <p:spPr>
          <a:xfrm>
            <a:off x="1118150" y="2950550"/>
            <a:ext cx="6750000" cy="25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6650">
            <a:spAutoFit/>
          </a:bodyPr>
          <a:lstStyle/>
          <a:p>
            <a:pPr indent="0" lvl="0" marL="12700" marR="5080" rtl="0" algn="l">
              <a:lnSpc>
                <a:spcPct val="1198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Correlation is not causation</a:t>
            </a:r>
            <a:endParaRPr sz="7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" name="Google Shape;126;p9"/>
          <p:cNvSpPr txBox="1"/>
          <p:nvPr/>
        </p:nvSpPr>
        <p:spPr>
          <a:xfrm>
            <a:off x="13903100" y="6814178"/>
            <a:ext cx="3656400" cy="26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2375">
            <a:spAutoFit/>
          </a:bodyPr>
          <a:lstStyle/>
          <a:p>
            <a:pPr indent="0" lvl="0" marL="12700" marR="5080" rtl="0" algn="l">
              <a:lnSpc>
                <a:spcPct val="11795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50">
                <a:solidFill>
                  <a:srgbClr val="53585E"/>
                </a:solidFill>
                <a:latin typeface="Gill Sans"/>
                <a:ea typeface="Gill Sans"/>
                <a:cs typeface="Gill Sans"/>
                <a:sym typeface="Gill Sans"/>
              </a:rPr>
              <a:t>“The fraction, 5/8, must be a bigger fraction than the other because both numbers in this fraction are larger than the other fraction, ¾.”</a:t>
            </a:r>
            <a:endParaRPr sz="245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9"/>
          <p:cNvSpPr/>
          <p:nvPr/>
        </p:nvSpPr>
        <p:spPr>
          <a:xfrm>
            <a:off x="11523209" y="2319301"/>
            <a:ext cx="3036570" cy="3424554"/>
          </a:xfrm>
          <a:custGeom>
            <a:rect b="b" l="l" r="r" t="t"/>
            <a:pathLst>
              <a:path extrusionOk="0" h="3424554" w="3036569">
                <a:moveTo>
                  <a:pt x="0" y="3031321"/>
                </a:moveTo>
                <a:lnTo>
                  <a:pt x="0" y="392658"/>
                </a:lnTo>
                <a:lnTo>
                  <a:pt x="118" y="383018"/>
                </a:lnTo>
                <a:lnTo>
                  <a:pt x="2953" y="344589"/>
                </a:lnTo>
                <a:lnTo>
                  <a:pt x="9541" y="306623"/>
                </a:lnTo>
                <a:lnTo>
                  <a:pt x="19818" y="269485"/>
                </a:lnTo>
                <a:lnTo>
                  <a:pt x="33687" y="233534"/>
                </a:lnTo>
                <a:lnTo>
                  <a:pt x="51012" y="199115"/>
                </a:lnTo>
                <a:lnTo>
                  <a:pt x="71628" y="166559"/>
                </a:lnTo>
                <a:lnTo>
                  <a:pt x="95335" y="136182"/>
                </a:lnTo>
                <a:lnTo>
                  <a:pt x="121906" y="108274"/>
                </a:lnTo>
                <a:lnTo>
                  <a:pt x="151084" y="83105"/>
                </a:lnTo>
                <a:lnTo>
                  <a:pt x="182589" y="60917"/>
                </a:lnTo>
                <a:lnTo>
                  <a:pt x="216117" y="41924"/>
                </a:lnTo>
                <a:lnTo>
                  <a:pt x="251345" y="26309"/>
                </a:lnTo>
                <a:lnTo>
                  <a:pt x="287934" y="14222"/>
                </a:lnTo>
                <a:lnTo>
                  <a:pt x="325531" y="5780"/>
                </a:lnTo>
                <a:lnTo>
                  <a:pt x="363775" y="1063"/>
                </a:lnTo>
                <a:lnTo>
                  <a:pt x="392658" y="0"/>
                </a:lnTo>
                <a:lnTo>
                  <a:pt x="2643898" y="0"/>
                </a:lnTo>
                <a:lnTo>
                  <a:pt x="2682385" y="1890"/>
                </a:lnTo>
                <a:lnTo>
                  <a:pt x="2720502" y="7544"/>
                </a:lnTo>
                <a:lnTo>
                  <a:pt x="2757880" y="16907"/>
                </a:lnTo>
                <a:lnTo>
                  <a:pt x="2794162" y="29889"/>
                </a:lnTo>
                <a:lnTo>
                  <a:pt x="2828996" y="46364"/>
                </a:lnTo>
                <a:lnTo>
                  <a:pt x="2862047" y="66174"/>
                </a:lnTo>
                <a:lnTo>
                  <a:pt x="2892998" y="89129"/>
                </a:lnTo>
                <a:lnTo>
                  <a:pt x="2921549" y="115006"/>
                </a:lnTo>
                <a:lnTo>
                  <a:pt x="2947427" y="143558"/>
                </a:lnTo>
                <a:lnTo>
                  <a:pt x="2970381" y="174508"/>
                </a:lnTo>
                <a:lnTo>
                  <a:pt x="2990192" y="207560"/>
                </a:lnTo>
                <a:lnTo>
                  <a:pt x="3006667" y="242394"/>
                </a:lnTo>
                <a:lnTo>
                  <a:pt x="3019649" y="278675"/>
                </a:lnTo>
                <a:lnTo>
                  <a:pt x="3029011" y="316054"/>
                </a:lnTo>
                <a:lnTo>
                  <a:pt x="3034666" y="354170"/>
                </a:lnTo>
                <a:lnTo>
                  <a:pt x="3036556" y="392658"/>
                </a:lnTo>
                <a:lnTo>
                  <a:pt x="3036556" y="3031321"/>
                </a:lnTo>
                <a:lnTo>
                  <a:pt x="3034666" y="3069808"/>
                </a:lnTo>
                <a:lnTo>
                  <a:pt x="3029011" y="3107924"/>
                </a:lnTo>
                <a:lnTo>
                  <a:pt x="3019649" y="3145303"/>
                </a:lnTo>
                <a:lnTo>
                  <a:pt x="3006667" y="3181584"/>
                </a:lnTo>
                <a:lnTo>
                  <a:pt x="2990192" y="3216418"/>
                </a:lnTo>
                <a:lnTo>
                  <a:pt x="2970381" y="3249469"/>
                </a:lnTo>
                <a:lnTo>
                  <a:pt x="2947427" y="3280420"/>
                </a:lnTo>
                <a:lnTo>
                  <a:pt x="2921549" y="3308972"/>
                </a:lnTo>
                <a:lnTo>
                  <a:pt x="2892998" y="3334850"/>
                </a:lnTo>
                <a:lnTo>
                  <a:pt x="2862047" y="3357804"/>
                </a:lnTo>
                <a:lnTo>
                  <a:pt x="2828996" y="3377614"/>
                </a:lnTo>
                <a:lnTo>
                  <a:pt x="2794162" y="3394089"/>
                </a:lnTo>
                <a:lnTo>
                  <a:pt x="2757881" y="3407071"/>
                </a:lnTo>
                <a:lnTo>
                  <a:pt x="2720502" y="3416434"/>
                </a:lnTo>
                <a:lnTo>
                  <a:pt x="2682385" y="3422088"/>
                </a:lnTo>
                <a:lnTo>
                  <a:pt x="2643898" y="3423979"/>
                </a:lnTo>
                <a:lnTo>
                  <a:pt x="392658" y="3423979"/>
                </a:lnTo>
                <a:lnTo>
                  <a:pt x="354170" y="3422088"/>
                </a:lnTo>
                <a:lnTo>
                  <a:pt x="316054" y="3416434"/>
                </a:lnTo>
                <a:lnTo>
                  <a:pt x="278675" y="3407071"/>
                </a:lnTo>
                <a:lnTo>
                  <a:pt x="242394" y="3394089"/>
                </a:lnTo>
                <a:lnTo>
                  <a:pt x="207560" y="3377614"/>
                </a:lnTo>
                <a:lnTo>
                  <a:pt x="174508" y="3357804"/>
                </a:lnTo>
                <a:lnTo>
                  <a:pt x="143558" y="3334850"/>
                </a:lnTo>
                <a:lnTo>
                  <a:pt x="115006" y="3308972"/>
                </a:lnTo>
                <a:lnTo>
                  <a:pt x="89129" y="3280420"/>
                </a:lnTo>
                <a:lnTo>
                  <a:pt x="66174" y="3249469"/>
                </a:lnTo>
                <a:lnTo>
                  <a:pt x="46364" y="3216418"/>
                </a:lnTo>
                <a:lnTo>
                  <a:pt x="29889" y="3181584"/>
                </a:lnTo>
                <a:lnTo>
                  <a:pt x="16907" y="3145303"/>
                </a:lnTo>
                <a:lnTo>
                  <a:pt x="7544" y="3107924"/>
                </a:lnTo>
                <a:lnTo>
                  <a:pt x="1890" y="3069808"/>
                </a:lnTo>
                <a:lnTo>
                  <a:pt x="0" y="3031321"/>
                </a:lnTo>
                <a:close/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"/>
          <p:cNvSpPr/>
          <p:nvPr/>
        </p:nvSpPr>
        <p:spPr>
          <a:xfrm>
            <a:off x="15554500" y="2319301"/>
            <a:ext cx="3036570" cy="3424554"/>
          </a:xfrm>
          <a:custGeom>
            <a:rect b="b" l="l" r="r" t="t"/>
            <a:pathLst>
              <a:path extrusionOk="0" h="3424554" w="3036569">
                <a:moveTo>
                  <a:pt x="0" y="3031321"/>
                </a:moveTo>
                <a:lnTo>
                  <a:pt x="0" y="392658"/>
                </a:lnTo>
                <a:lnTo>
                  <a:pt x="118" y="383018"/>
                </a:lnTo>
                <a:lnTo>
                  <a:pt x="2953" y="344589"/>
                </a:lnTo>
                <a:lnTo>
                  <a:pt x="9541" y="306623"/>
                </a:lnTo>
                <a:lnTo>
                  <a:pt x="19818" y="269485"/>
                </a:lnTo>
                <a:lnTo>
                  <a:pt x="33687" y="233534"/>
                </a:lnTo>
                <a:lnTo>
                  <a:pt x="51012" y="199115"/>
                </a:lnTo>
                <a:lnTo>
                  <a:pt x="71628" y="166559"/>
                </a:lnTo>
                <a:lnTo>
                  <a:pt x="95335" y="136182"/>
                </a:lnTo>
                <a:lnTo>
                  <a:pt x="121906" y="108274"/>
                </a:lnTo>
                <a:lnTo>
                  <a:pt x="151084" y="83105"/>
                </a:lnTo>
                <a:lnTo>
                  <a:pt x="182589" y="60917"/>
                </a:lnTo>
                <a:lnTo>
                  <a:pt x="216117" y="41924"/>
                </a:lnTo>
                <a:lnTo>
                  <a:pt x="251345" y="26309"/>
                </a:lnTo>
                <a:lnTo>
                  <a:pt x="287934" y="14222"/>
                </a:lnTo>
                <a:lnTo>
                  <a:pt x="325531" y="5780"/>
                </a:lnTo>
                <a:lnTo>
                  <a:pt x="363775" y="1063"/>
                </a:lnTo>
                <a:lnTo>
                  <a:pt x="392658" y="0"/>
                </a:lnTo>
                <a:lnTo>
                  <a:pt x="2643898" y="0"/>
                </a:lnTo>
                <a:lnTo>
                  <a:pt x="2682385" y="1890"/>
                </a:lnTo>
                <a:lnTo>
                  <a:pt x="2720502" y="7544"/>
                </a:lnTo>
                <a:lnTo>
                  <a:pt x="2757880" y="16907"/>
                </a:lnTo>
                <a:lnTo>
                  <a:pt x="2794162" y="29889"/>
                </a:lnTo>
                <a:lnTo>
                  <a:pt x="2828996" y="46364"/>
                </a:lnTo>
                <a:lnTo>
                  <a:pt x="2862047" y="66174"/>
                </a:lnTo>
                <a:lnTo>
                  <a:pt x="2892998" y="89129"/>
                </a:lnTo>
                <a:lnTo>
                  <a:pt x="2921549" y="115006"/>
                </a:lnTo>
                <a:lnTo>
                  <a:pt x="2947427" y="143558"/>
                </a:lnTo>
                <a:lnTo>
                  <a:pt x="2970381" y="174508"/>
                </a:lnTo>
                <a:lnTo>
                  <a:pt x="2990192" y="207560"/>
                </a:lnTo>
                <a:lnTo>
                  <a:pt x="3006667" y="242394"/>
                </a:lnTo>
                <a:lnTo>
                  <a:pt x="3019649" y="278675"/>
                </a:lnTo>
                <a:lnTo>
                  <a:pt x="3029011" y="316054"/>
                </a:lnTo>
                <a:lnTo>
                  <a:pt x="3034666" y="354170"/>
                </a:lnTo>
                <a:lnTo>
                  <a:pt x="3036556" y="392658"/>
                </a:lnTo>
                <a:lnTo>
                  <a:pt x="3036556" y="3031321"/>
                </a:lnTo>
                <a:lnTo>
                  <a:pt x="3034666" y="3069808"/>
                </a:lnTo>
                <a:lnTo>
                  <a:pt x="3029011" y="3107924"/>
                </a:lnTo>
                <a:lnTo>
                  <a:pt x="3019649" y="3145303"/>
                </a:lnTo>
                <a:lnTo>
                  <a:pt x="3006667" y="3181584"/>
                </a:lnTo>
                <a:lnTo>
                  <a:pt x="2990192" y="3216418"/>
                </a:lnTo>
                <a:lnTo>
                  <a:pt x="2970381" y="3249469"/>
                </a:lnTo>
                <a:lnTo>
                  <a:pt x="2947427" y="3280420"/>
                </a:lnTo>
                <a:lnTo>
                  <a:pt x="2921549" y="3308972"/>
                </a:lnTo>
                <a:lnTo>
                  <a:pt x="2892998" y="3334850"/>
                </a:lnTo>
                <a:lnTo>
                  <a:pt x="2862047" y="3357804"/>
                </a:lnTo>
                <a:lnTo>
                  <a:pt x="2828996" y="3377614"/>
                </a:lnTo>
                <a:lnTo>
                  <a:pt x="2794162" y="3394089"/>
                </a:lnTo>
                <a:lnTo>
                  <a:pt x="2757881" y="3407071"/>
                </a:lnTo>
                <a:lnTo>
                  <a:pt x="2720502" y="3416434"/>
                </a:lnTo>
                <a:lnTo>
                  <a:pt x="2682385" y="3422088"/>
                </a:lnTo>
                <a:lnTo>
                  <a:pt x="2643898" y="3423979"/>
                </a:lnTo>
                <a:lnTo>
                  <a:pt x="392658" y="3423979"/>
                </a:lnTo>
                <a:lnTo>
                  <a:pt x="354170" y="3422088"/>
                </a:lnTo>
                <a:lnTo>
                  <a:pt x="316054" y="3416434"/>
                </a:lnTo>
                <a:lnTo>
                  <a:pt x="278675" y="3407071"/>
                </a:lnTo>
                <a:lnTo>
                  <a:pt x="242394" y="3394089"/>
                </a:lnTo>
                <a:lnTo>
                  <a:pt x="207560" y="3377614"/>
                </a:lnTo>
                <a:lnTo>
                  <a:pt x="174508" y="3357804"/>
                </a:lnTo>
                <a:lnTo>
                  <a:pt x="143558" y="3334850"/>
                </a:lnTo>
                <a:lnTo>
                  <a:pt x="115006" y="3308972"/>
                </a:lnTo>
                <a:lnTo>
                  <a:pt x="89129" y="3280420"/>
                </a:lnTo>
                <a:lnTo>
                  <a:pt x="66174" y="3249469"/>
                </a:lnTo>
                <a:lnTo>
                  <a:pt x="46364" y="3216418"/>
                </a:lnTo>
                <a:lnTo>
                  <a:pt x="29889" y="3181584"/>
                </a:lnTo>
                <a:lnTo>
                  <a:pt x="16907" y="3145303"/>
                </a:lnTo>
                <a:lnTo>
                  <a:pt x="7544" y="3107924"/>
                </a:lnTo>
                <a:lnTo>
                  <a:pt x="1890" y="3069808"/>
                </a:lnTo>
                <a:lnTo>
                  <a:pt x="0" y="3031321"/>
                </a:lnTo>
                <a:close/>
              </a:path>
            </a:pathLst>
          </a:custGeom>
          <a:noFill/>
          <a:ln cap="flat" cmpd="sng" w="31400">
            <a:solidFill>
              <a:srgbClr val="29A8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"/>
          <p:cNvSpPr txBox="1"/>
          <p:nvPr>
            <p:ph idx="11" type="ftr"/>
          </p:nvPr>
        </p:nvSpPr>
        <p:spPr>
          <a:xfrm>
            <a:off x="542256" y="10468512"/>
            <a:ext cx="19260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997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4th Grade Math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0" name="Google Shape;130;p9"/>
          <p:cNvSpPr txBox="1"/>
          <p:nvPr>
            <p:ph idx="12" type="sldNum"/>
          </p:nvPr>
        </p:nvSpPr>
        <p:spPr>
          <a:xfrm>
            <a:off x="19395862" y="10447571"/>
            <a:ext cx="382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ngry, Stickman, Stick Figure" id="131" name="Google Shape;13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94800" y="6687151"/>
            <a:ext cx="1780050" cy="35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boot Slid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2022-11-16T01:36:49Z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Adobe XD</vt:lpwstr>
  </property>
</Properties>
</file>